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65" r:id="rId2"/>
    <p:sldId id="319" r:id="rId3"/>
    <p:sldId id="324" r:id="rId4"/>
    <p:sldId id="312" r:id="rId5"/>
    <p:sldId id="316" r:id="rId6"/>
    <p:sldId id="323" r:id="rId7"/>
    <p:sldId id="314" r:id="rId8"/>
    <p:sldId id="318" r:id="rId9"/>
    <p:sldId id="309" r:id="rId10"/>
    <p:sldId id="322" r:id="rId11"/>
    <p:sldId id="281" r:id="rId12"/>
    <p:sldId id="282" r:id="rId13"/>
    <p:sldId id="283" r:id="rId14"/>
    <p:sldId id="279" r:id="rId15"/>
    <p:sldId id="280" r:id="rId16"/>
    <p:sldId id="300" r:id="rId17"/>
    <p:sldId id="290" r:id="rId18"/>
    <p:sldId id="317" r:id="rId19"/>
    <p:sldId id="291" r:id="rId20"/>
    <p:sldId id="320" r:id="rId21"/>
    <p:sldId id="292" r:id="rId22"/>
    <p:sldId id="310" r:id="rId23"/>
  </p:sldIdLst>
  <p:sldSz cx="9144000" cy="6858000" type="screen4x3"/>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19">
          <p15:clr>
            <a:srgbClr val="A4A3A4"/>
          </p15:clr>
        </p15:guide>
        <p15:guide id="2" pos="575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hiddenSlides="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7255"/>
    <p:restoredTop sz="93631" autoAdjust="0"/>
  </p:normalViewPr>
  <p:slideViewPr>
    <p:cSldViewPr snapToGrid="0" snapToObjects="1" showGuides="1">
      <p:cViewPr varScale="1">
        <p:scale>
          <a:sx n="134" d="100"/>
          <a:sy n="134" d="100"/>
        </p:scale>
        <p:origin x="1472" y="168"/>
      </p:cViewPr>
      <p:guideLst>
        <p:guide orient="horz" pos="4319"/>
        <p:guide pos="5759"/>
      </p:guideLst>
    </p:cSldViewPr>
  </p:slideViewPr>
  <p:notesTextViewPr>
    <p:cViewPr>
      <p:scale>
        <a:sx n="100" d="100"/>
        <a:sy n="100" d="100"/>
      </p:scale>
      <p:origin x="0" y="0"/>
    </p:cViewPr>
  </p:notesTextViewPr>
  <p:sorterViewPr>
    <p:cViewPr varScale="1">
      <p:scale>
        <a:sx n="1" d="1"/>
        <a:sy n="1" d="1"/>
      </p:scale>
      <p:origin x="0" y="-158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747DCC21-9D5E-6142-9AD4-8ABEC410E1E4}" type="datetimeFigureOut">
              <a:rPr lang="en-US" smtClean="0"/>
              <a:pPr/>
              <a:t>1/11/20</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896B1D06-3ECD-D248-8A2F-F7E52F2595A5}" type="slidenum">
              <a:rPr lang="en-US" smtClean="0"/>
              <a:pPr/>
              <a:t>‹#›</a:t>
            </a:fld>
            <a:endParaRPr lang="en-US"/>
          </a:p>
        </p:txBody>
      </p:sp>
    </p:spTree>
    <p:extLst>
      <p:ext uri="{BB962C8B-B14F-4D97-AF65-F5344CB8AC3E}">
        <p14:creationId xmlns:p14="http://schemas.microsoft.com/office/powerpoint/2010/main" val="375791949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Fall 2012:</a:t>
            </a:r>
            <a:r>
              <a:rPr lang="en-US" baseline="0" dirty="0"/>
              <a:t> </a:t>
            </a:r>
            <a:r>
              <a:rPr lang="en-US" dirty="0"/>
              <a:t>THE WORKSHEET</a:t>
            </a:r>
            <a:r>
              <a:rPr lang="en-US" baseline="0" dirty="0"/>
              <a:t> TAKES MORE THAN 45 MINUTES</a:t>
            </a:r>
          </a:p>
          <a:p>
            <a:r>
              <a:rPr lang="en-US" baseline="0" dirty="0"/>
              <a:t>Fall 2013: The worksheet took about 35 minutes, then the last 10 minutes for debriefing it.  We didn’t get to the feedbacks and examples.  </a:t>
            </a:r>
          </a:p>
          <a:p>
            <a:r>
              <a:rPr lang="en-US" baseline="0" dirty="0"/>
              <a:t>Fall 2014: Had 7 minutes for the feedbacks.  Lost track of time and didn’t debrief that activity.  </a:t>
            </a:r>
          </a:p>
          <a:p>
            <a:endParaRPr lang="en-US" dirty="0"/>
          </a:p>
          <a:p>
            <a:endParaRPr lang="en-US"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a:t>
            </a:fld>
            <a:endParaRPr lang="en-US"/>
          </a:p>
        </p:txBody>
      </p:sp>
    </p:spTree>
    <p:extLst>
      <p:ext uri="{BB962C8B-B14F-4D97-AF65-F5344CB8AC3E}">
        <p14:creationId xmlns:p14="http://schemas.microsoft.com/office/powerpoint/2010/main" val="36845914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483306">
              <a:defRPr/>
            </a:pPr>
            <a:r>
              <a:rPr lang="en-US" sz="1300" b="1" dirty="0"/>
              <a:t>ANSWER = D</a:t>
            </a:r>
          </a:p>
          <a:p>
            <a:pPr defTabSz="483306">
              <a:defRPr/>
            </a:pPr>
            <a:endParaRPr lang="en-US" sz="1300" b="1" dirty="0"/>
          </a:p>
          <a:p>
            <a:pPr defTabSz="483306">
              <a:defRPr/>
            </a:pPr>
            <a:endParaRPr lang="en-US" sz="1300" b="1" dirty="0"/>
          </a:p>
          <a:p>
            <a:pPr defTabSz="483306">
              <a:defRPr/>
            </a:pPr>
            <a:endParaRPr lang="en-US" sz="1300" b="1" dirty="0"/>
          </a:p>
          <a:p>
            <a:pPr defTabSz="483306">
              <a:defRPr/>
            </a:pPr>
            <a:r>
              <a:rPr lang="en-US" sz="1300" b="1" dirty="0"/>
              <a:t>LG: </a:t>
            </a:r>
            <a:r>
              <a:rPr lang="en-US" sz="1300" dirty="0"/>
              <a:t>Explain how the combined history of inflows and outflows determines a stock</a:t>
            </a:r>
          </a:p>
          <a:p>
            <a:pPr defTabSz="483306">
              <a:defRPr/>
            </a:pPr>
            <a:endParaRPr lang="en-US" sz="1300" b="1" dirty="0"/>
          </a:p>
          <a:p>
            <a:pPr defTabSz="483306">
              <a:defRPr/>
            </a:pPr>
            <a:r>
              <a:rPr lang="en-US" sz="1300" b="1" dirty="0"/>
              <a:t>ANSWER: D</a:t>
            </a:r>
          </a:p>
          <a:p>
            <a:pPr defTabSz="483306">
              <a:defRPr/>
            </a:pPr>
            <a:r>
              <a:rPr lang="en-US" sz="1300" dirty="0"/>
              <a:t>Figure from </a:t>
            </a:r>
            <a:r>
              <a:rPr lang="en-US" dirty="0"/>
              <a:t>Cronin, M. A., &amp; Gonzalez, C. (2007). Understanding the building blocks of dynamic systems. </a:t>
            </a:r>
            <a:r>
              <a:rPr lang="en-US" i="1" dirty="0"/>
              <a:t>System Dynamics Review</a:t>
            </a:r>
            <a:r>
              <a:rPr lang="en-US" dirty="0"/>
              <a:t>, </a:t>
            </a:r>
            <a:r>
              <a:rPr lang="en-US" i="1" dirty="0"/>
              <a:t>23</a:t>
            </a:r>
            <a:r>
              <a:rPr lang="en-US" dirty="0"/>
              <a:t>(1), 1–17. doi:10.1002/sdr.356</a:t>
            </a:r>
            <a:endParaRPr lang="en-US" sz="1300" dirty="0"/>
          </a:p>
          <a:p>
            <a:pPr defTabSz="483306">
              <a:defRPr/>
            </a:pPr>
            <a:r>
              <a:rPr lang="en-US" sz="1300" dirty="0"/>
              <a:t>This journal explicitly allows (“permitted use”) info to be posted on learning management systems!</a:t>
            </a:r>
          </a:p>
          <a:p>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defTabSz="483306">
              <a:defRPr/>
            </a:pPr>
            <a:r>
              <a:rPr lang="en-US" sz="1300" b="1" dirty="0"/>
              <a:t>ANSWER = C </a:t>
            </a:r>
          </a:p>
          <a:p>
            <a:pPr defTabSz="483306">
              <a:defRPr/>
            </a:pPr>
            <a:endParaRPr lang="en-US" sz="1300" b="1" dirty="0"/>
          </a:p>
          <a:p>
            <a:pPr defTabSz="483306">
              <a:defRPr/>
            </a:pPr>
            <a:r>
              <a:rPr lang="en-US" sz="1300" b="1" dirty="0"/>
              <a:t>AFTER 13 MINUTES, MORE PEOPLE START LEAVING THE APPLE STORE</a:t>
            </a:r>
          </a:p>
          <a:p>
            <a:pPr defTabSz="483306">
              <a:defRPr/>
            </a:pPr>
            <a:endParaRPr lang="en-US" sz="1300" b="1" dirty="0"/>
          </a:p>
          <a:p>
            <a:pPr defTabSz="483306">
              <a:defRPr/>
            </a:pPr>
            <a:r>
              <a:rPr lang="en-US" sz="1300" b="1" dirty="0"/>
              <a:t>Would be useful to have a doc cam for explaining this – we had a lot of discussion about why it is not minute 8 – used a Las Vegas analogy:  if I start with $2 and I win $13m in first minute and lose $10m how much does my account have in it at end of min 1, then at end of min 2 etc.</a:t>
            </a:r>
          </a:p>
          <a:p>
            <a:pPr defTabSz="483306">
              <a:defRPr/>
            </a:pPr>
            <a:endParaRPr lang="en-US" sz="1300" b="1" dirty="0"/>
          </a:p>
          <a:p>
            <a:pPr defTabSz="483306">
              <a:defRPr/>
            </a:pPr>
            <a:endParaRPr lang="en-US" sz="1300" b="1" dirty="0"/>
          </a:p>
          <a:p>
            <a:pPr defTabSz="483306">
              <a:defRPr/>
            </a:pPr>
            <a:endParaRPr lang="en-US" sz="1300" b="1" dirty="0"/>
          </a:p>
          <a:p>
            <a:pPr defTabSz="483306">
              <a:defRPr/>
            </a:pPr>
            <a:r>
              <a:rPr lang="en-US" sz="1300" b="1" dirty="0"/>
              <a:t>LG: </a:t>
            </a:r>
            <a:r>
              <a:rPr lang="en-US" sz="1300" dirty="0"/>
              <a:t>Explain how the combined history of inflows and outflows determines a stock</a:t>
            </a:r>
          </a:p>
          <a:p>
            <a:pPr defTabSz="483306">
              <a:defRPr/>
            </a:pPr>
            <a:endParaRPr lang="en-US" sz="1300" b="1" dirty="0"/>
          </a:p>
          <a:p>
            <a:pPr defTabSz="483306">
              <a:defRPr/>
            </a:pPr>
            <a:r>
              <a:rPr lang="en-US" sz="1300" b="1" dirty="0"/>
              <a:t>ANSWER: C</a:t>
            </a:r>
          </a:p>
          <a:p>
            <a:pPr defTabSz="483306">
              <a:defRPr/>
            </a:pPr>
            <a:r>
              <a:rPr lang="en-US" sz="1300" dirty="0"/>
              <a:t>Figure from </a:t>
            </a:r>
            <a:r>
              <a:rPr lang="en-US" dirty="0"/>
              <a:t>Cronin, M. A., &amp; Gonzalez, C. (2007). Understanding the building blocks of dynamic systems. </a:t>
            </a:r>
            <a:r>
              <a:rPr lang="en-US" i="1" dirty="0"/>
              <a:t>System Dynamics Review</a:t>
            </a:r>
            <a:r>
              <a:rPr lang="en-US" dirty="0"/>
              <a:t>, </a:t>
            </a:r>
            <a:r>
              <a:rPr lang="en-US" i="1" dirty="0"/>
              <a:t>23</a:t>
            </a:r>
            <a:r>
              <a:rPr lang="en-US" dirty="0"/>
              <a:t>(1), 1–17. doi:10.1002/sdr.356</a:t>
            </a:r>
            <a:endParaRPr lang="en-US" sz="1300" dirty="0"/>
          </a:p>
          <a:p>
            <a:pPr defTabSz="483306">
              <a:defRPr/>
            </a:pPr>
            <a:r>
              <a:rPr lang="en-US" sz="1300" dirty="0"/>
              <a:t>This journal explicitly allows info to be posted on learning management systems (“permitted use”)!</a:t>
            </a:r>
          </a:p>
          <a:p>
            <a:pPr defTabSz="483306">
              <a:defRPr/>
            </a:pPr>
            <a:r>
              <a:rPr lang="en-US" sz="1300" dirty="0"/>
              <a:t>The answer choices selected are based on Table 1 in </a:t>
            </a:r>
            <a:r>
              <a:rPr lang="en-US" dirty="0"/>
              <a:t>Cronin, M., Gonzalez, C., &amp; </a:t>
            </a:r>
            <a:r>
              <a:rPr lang="en-US" dirty="0" err="1"/>
              <a:t>Sterman</a:t>
            </a:r>
            <a:r>
              <a:rPr lang="en-US" dirty="0"/>
              <a:t>, J. (2009). Why don’t well-educated adults understand accumulation? A challenge to researchers, educators, and citizens. </a:t>
            </a:r>
            <a:r>
              <a:rPr lang="en-US" i="1" dirty="0"/>
              <a:t>Organizational Behavior and Human Decision Processes</a:t>
            </a:r>
            <a:r>
              <a:rPr lang="en-US" dirty="0"/>
              <a:t>, </a:t>
            </a:r>
            <a:r>
              <a:rPr lang="en-US" i="1" dirty="0"/>
              <a:t>108</a:t>
            </a:r>
            <a:r>
              <a:rPr lang="en-US" dirty="0"/>
              <a:t>(1), 116–130. doi:10.1016/j.obhdp.2008.03.003</a:t>
            </a:r>
          </a:p>
          <a:p>
            <a:pPr defTabSz="483306">
              <a:defRPr/>
            </a:pPr>
            <a:endParaRPr lang="en-US" sz="1300" dirty="0"/>
          </a:p>
          <a:p>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483306">
              <a:defRPr/>
            </a:pPr>
            <a:r>
              <a:rPr lang="en-US" sz="1300" b="1" dirty="0"/>
              <a:t>ANSWER D</a:t>
            </a:r>
          </a:p>
          <a:p>
            <a:pPr defTabSz="483306">
              <a:defRPr/>
            </a:pPr>
            <a:endParaRPr lang="en-US" sz="1300" b="1" dirty="0"/>
          </a:p>
          <a:p>
            <a:pPr defTabSz="483306">
              <a:defRPr/>
            </a:pPr>
            <a:r>
              <a:rPr lang="en-US" sz="1300" b="1" dirty="0"/>
              <a:t>TIME WHEN MOST PEOPLE HAVE LEFT</a:t>
            </a:r>
          </a:p>
          <a:p>
            <a:pPr defTabSz="483306">
              <a:defRPr/>
            </a:pPr>
            <a:endParaRPr lang="en-US" sz="1300" b="1" dirty="0"/>
          </a:p>
          <a:p>
            <a:pPr defTabSz="483306">
              <a:defRPr/>
            </a:pPr>
            <a:endParaRPr lang="en-US" sz="1300" b="1" dirty="0"/>
          </a:p>
          <a:p>
            <a:pPr defTabSz="483306">
              <a:defRPr/>
            </a:pPr>
            <a:r>
              <a:rPr lang="en-US" sz="1300" b="1" dirty="0"/>
              <a:t>LG: </a:t>
            </a:r>
            <a:r>
              <a:rPr lang="en-US" sz="1300" dirty="0"/>
              <a:t>Explain how the combined history of inflows and outflows determines a stock</a:t>
            </a:r>
          </a:p>
          <a:p>
            <a:pPr defTabSz="483306">
              <a:defRPr/>
            </a:pPr>
            <a:endParaRPr lang="en-US" sz="1300" b="1" dirty="0"/>
          </a:p>
          <a:p>
            <a:pPr defTabSz="483306">
              <a:defRPr/>
            </a:pPr>
            <a:r>
              <a:rPr lang="en-US" sz="1300" b="1" dirty="0"/>
              <a:t>ANSWER: D</a:t>
            </a:r>
          </a:p>
          <a:p>
            <a:pPr defTabSz="483306">
              <a:defRPr/>
            </a:pPr>
            <a:r>
              <a:rPr lang="en-US" sz="1300" dirty="0"/>
              <a:t>Figure from </a:t>
            </a:r>
            <a:r>
              <a:rPr lang="en-US" dirty="0"/>
              <a:t>Cronin, M. A., &amp; Gonzalez, C. (2007). Understanding the building blocks of dynamic systems. </a:t>
            </a:r>
            <a:r>
              <a:rPr lang="en-US" i="1" dirty="0"/>
              <a:t>System Dynamics Review</a:t>
            </a:r>
            <a:r>
              <a:rPr lang="en-US" dirty="0"/>
              <a:t>, </a:t>
            </a:r>
            <a:r>
              <a:rPr lang="en-US" i="1" dirty="0"/>
              <a:t>23</a:t>
            </a:r>
            <a:r>
              <a:rPr lang="en-US" dirty="0"/>
              <a:t>(1), 1–17. doi:10.1002/sdr.356</a:t>
            </a:r>
            <a:endParaRPr lang="en-US" sz="1300" dirty="0"/>
          </a:p>
          <a:p>
            <a:pPr defTabSz="483306">
              <a:defRPr/>
            </a:pPr>
            <a:r>
              <a:rPr lang="en-US" sz="1300" dirty="0"/>
              <a:t>This journal explicitly allows info to be posted on learning management systems (“permitted use”)!</a:t>
            </a:r>
          </a:p>
          <a:p>
            <a:pPr defTabSz="483306">
              <a:defRPr/>
            </a:pPr>
            <a:r>
              <a:rPr lang="en-US" sz="1300" dirty="0"/>
              <a:t>The answer choices selected are based on Table 1 in </a:t>
            </a:r>
            <a:r>
              <a:rPr lang="en-US" dirty="0"/>
              <a:t>Cronin, M., Gonzalez, C., &amp; </a:t>
            </a:r>
            <a:r>
              <a:rPr lang="en-US" dirty="0" err="1"/>
              <a:t>Sterman</a:t>
            </a:r>
            <a:r>
              <a:rPr lang="en-US" dirty="0"/>
              <a:t>, J. (2009). Why don’t well-educated adults understand accumulation? A challenge to researchers, educators, and citizens. </a:t>
            </a:r>
            <a:r>
              <a:rPr lang="en-US" i="1" dirty="0"/>
              <a:t>Organizational Behavior and Human Decision Processes</a:t>
            </a:r>
            <a:r>
              <a:rPr lang="en-US" dirty="0"/>
              <a:t>, </a:t>
            </a:r>
            <a:r>
              <a:rPr lang="en-US" i="1" dirty="0"/>
              <a:t>108</a:t>
            </a:r>
            <a:r>
              <a:rPr lang="en-US" dirty="0"/>
              <a:t>(1), 116–130. doi:10.1016/j.obhdp.2008.03.003</a:t>
            </a:r>
          </a:p>
          <a:p>
            <a:pPr defTabSz="483306">
              <a:defRPr/>
            </a:pPr>
            <a:endParaRPr lang="en-US" sz="1300" dirty="0"/>
          </a:p>
          <a:p>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483306">
              <a:defRPr/>
            </a:pPr>
            <a:endParaRPr lang="en-US" sz="1300" b="1" dirty="0"/>
          </a:p>
          <a:p>
            <a:pPr defTabSz="483306">
              <a:defRPr/>
            </a:pPr>
            <a:r>
              <a:rPr lang="en-US" sz="1300" b="1" dirty="0"/>
              <a:t>FALL 2013 – did not talk about this.  Just said “you all have read about this, so I’m not going to talk about it”</a:t>
            </a:r>
          </a:p>
          <a:p>
            <a:pPr defTabSz="483306">
              <a:defRPr/>
            </a:pPr>
            <a:r>
              <a:rPr lang="en-US" sz="1300" b="1" dirty="0"/>
              <a:t>LGs: </a:t>
            </a:r>
            <a:r>
              <a:rPr lang="en-US" sz="1300" dirty="0"/>
              <a:t>Define stock, flow, and feedback</a:t>
            </a:r>
          </a:p>
          <a:p>
            <a:pPr defTabSz="483306">
              <a:defRPr/>
            </a:pPr>
            <a:r>
              <a:rPr lang="en-US" sz="1300" dirty="0"/>
              <a:t>Explain how the combined history of inflows and outflows determines a stock</a:t>
            </a:r>
          </a:p>
          <a:p>
            <a:pPr defTabSz="483306">
              <a:defRPr/>
            </a:pPr>
            <a:endParaRPr lang="en-US" sz="1300" dirty="0"/>
          </a:p>
          <a:p>
            <a:r>
              <a:rPr lang="en-US" dirty="0"/>
              <a:t>Link to previous clicker Q sequence.  </a:t>
            </a:r>
          </a:p>
          <a:p>
            <a:endParaRPr lang="en-US"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483306">
              <a:defRPr/>
            </a:pPr>
            <a:endParaRPr lang="en-US" sz="1300" b="1" dirty="0"/>
          </a:p>
          <a:p>
            <a:pPr defTabSz="483306">
              <a:defRPr/>
            </a:pPr>
            <a:endParaRPr lang="en-US" sz="1300" b="1" dirty="0"/>
          </a:p>
          <a:p>
            <a:pPr defTabSz="483306">
              <a:defRPr/>
            </a:pPr>
            <a:endParaRPr lang="en-US" sz="1300" b="1" dirty="0"/>
          </a:p>
          <a:p>
            <a:pPr defTabSz="483306">
              <a:defRPr/>
            </a:pPr>
            <a:endParaRPr lang="en-US" sz="1300" b="1" dirty="0"/>
          </a:p>
          <a:p>
            <a:pPr defTabSz="483306">
              <a:defRPr/>
            </a:pPr>
            <a:endParaRPr lang="en-US" sz="1300" b="1" dirty="0"/>
          </a:p>
          <a:p>
            <a:pPr defTabSz="483306">
              <a:defRPr/>
            </a:pPr>
            <a:endParaRPr lang="en-US" sz="1300" b="1" dirty="0"/>
          </a:p>
          <a:p>
            <a:pPr defTabSz="483306">
              <a:defRPr/>
            </a:pPr>
            <a:endParaRPr lang="en-US" sz="1300" b="1" dirty="0"/>
          </a:p>
          <a:p>
            <a:pPr defTabSz="483306">
              <a:defRPr/>
            </a:pPr>
            <a:endParaRPr lang="en-US" sz="1300" b="1" dirty="0"/>
          </a:p>
          <a:p>
            <a:pPr defTabSz="483306">
              <a:defRPr/>
            </a:pPr>
            <a:r>
              <a:rPr lang="en-US" sz="1300" b="1" dirty="0"/>
              <a:t>Fall 2013 – did very briefly – said, again, that they’d read about it already, and it’s going to be relevant for the worksheet.  </a:t>
            </a:r>
          </a:p>
          <a:p>
            <a:pPr defTabSz="483306">
              <a:defRPr/>
            </a:pPr>
            <a:endParaRPr lang="en-US" sz="1300" b="1" dirty="0"/>
          </a:p>
          <a:p>
            <a:pPr defTabSz="483306">
              <a:defRPr/>
            </a:pPr>
            <a:r>
              <a:rPr lang="en-US" sz="1300" b="1" dirty="0"/>
              <a:t>LG: </a:t>
            </a:r>
            <a:r>
              <a:rPr lang="en-US" sz="1300" dirty="0"/>
              <a:t>Explain how the combined history of inflows and outflows determines a stock</a:t>
            </a:r>
          </a:p>
          <a:p>
            <a:pPr defTabSz="483306">
              <a:defRPr/>
            </a:pPr>
            <a:r>
              <a:rPr lang="en-US" sz="1300" dirty="0"/>
              <a:t>Predict what happens to stocks and flows when a system is perturbed</a:t>
            </a:r>
          </a:p>
          <a:p>
            <a:pPr defTabSz="483306">
              <a:defRPr/>
            </a:pPr>
            <a:endParaRPr lang="en-US" sz="1300" dirty="0"/>
          </a:p>
          <a:p>
            <a:pPr defTabSz="483306">
              <a:defRPr/>
            </a:pPr>
            <a:r>
              <a:rPr lang="en-US" sz="1300" dirty="0"/>
              <a:t>If you have in inflow rate of 3 apples per minute and an outflow rate of 1 apple per minute, your stock will change by +2 apples per minute.  </a:t>
            </a:r>
          </a:p>
          <a:p>
            <a:endParaRPr lang="en-US"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Jordan’s worksheet, using Q1, modified 2, modified 3 (still need to modify)</a:t>
            </a:r>
          </a:p>
        </p:txBody>
      </p:sp>
      <p:sp>
        <p:nvSpPr>
          <p:cNvPr id="4" name="Slide Number Placeholder 3"/>
          <p:cNvSpPr>
            <a:spLocks noGrp="1"/>
          </p:cNvSpPr>
          <p:nvPr>
            <p:ph type="sldNum" sz="quarter" idx="10"/>
          </p:nvPr>
        </p:nvSpPr>
        <p:spPr/>
        <p:txBody>
          <a:bodyPr/>
          <a:lstStyle/>
          <a:p>
            <a:fld id="{896B1D06-3ECD-D248-8A2F-F7E52F2595A5}" type="slidenum">
              <a:rPr lang="en-US" smtClean="0"/>
              <a:pPr/>
              <a:t>16</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ANSWER:</a:t>
            </a:r>
            <a:r>
              <a:rPr lang="en-US" b="1" baseline="0" dirty="0"/>
              <a:t> B</a:t>
            </a:r>
          </a:p>
          <a:p>
            <a:endParaRPr lang="en-US" b="1" baseline="0" dirty="0"/>
          </a:p>
          <a:p>
            <a:endParaRPr lang="en-US" b="1" baseline="0" dirty="0"/>
          </a:p>
          <a:p>
            <a:endParaRPr lang="en-US" b="1" baseline="0" dirty="0"/>
          </a:p>
          <a:p>
            <a:endParaRPr lang="en-US" b="1" baseline="0" dirty="0"/>
          </a:p>
          <a:p>
            <a:r>
              <a:rPr lang="en-US" b="1" baseline="0" dirty="0"/>
              <a:t>Bring blank worksheet for doc cam.  Go through answer, drawing on the paper on the doc cam.</a:t>
            </a:r>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17</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ANSWER: B</a:t>
            </a:r>
          </a:p>
          <a:p>
            <a:endParaRPr lang="en-US" b="1" dirty="0"/>
          </a:p>
          <a:p>
            <a:endParaRPr lang="en-US" b="1" dirty="0"/>
          </a:p>
          <a:p>
            <a:endParaRPr lang="en-US" b="1" dirty="0"/>
          </a:p>
          <a:p>
            <a:endParaRPr lang="en-US" b="1" dirty="0"/>
          </a:p>
          <a:p>
            <a:endParaRPr lang="en-US" b="1" dirty="0"/>
          </a:p>
          <a:p>
            <a:endParaRPr lang="en-US" b="1" dirty="0"/>
          </a:p>
          <a:p>
            <a:r>
              <a:rPr lang="en-US" b="1" dirty="0"/>
              <a:t>Fall 2014:  Did a second on-the-fly clicker</a:t>
            </a:r>
            <a:r>
              <a:rPr lang="en-US" b="1" baseline="0" dirty="0"/>
              <a:t> question:  At what minute are inflow and outflow equal?  A. 0   B. 1   C. 2  Got a split between B and C, then did it again and got mostly B (good).  </a:t>
            </a:r>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18</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ANSWER: C (ALSO SHOW NEXT SLIDE)</a:t>
            </a:r>
          </a:p>
          <a:p>
            <a:endParaRPr lang="en-US" b="1" dirty="0"/>
          </a:p>
          <a:p>
            <a:endParaRPr lang="en-US" b="1" dirty="0"/>
          </a:p>
          <a:p>
            <a:endParaRPr lang="en-US" b="1" dirty="0"/>
          </a:p>
          <a:p>
            <a:endParaRPr lang="en-US" b="1" dirty="0"/>
          </a:p>
          <a:p>
            <a:endParaRPr lang="en-US" b="1" dirty="0"/>
          </a:p>
          <a:p>
            <a:endParaRPr lang="en-US" b="1" dirty="0"/>
          </a:p>
          <a:p>
            <a:r>
              <a:rPr lang="en-US" b="0" dirty="0"/>
              <a:t>They might have created a sine curve, but the phase</a:t>
            </a:r>
            <a:r>
              <a:rPr lang="en-US" b="0" baseline="0" dirty="0"/>
              <a:t> of neither A nor D is appropriate.  </a:t>
            </a:r>
          </a:p>
          <a:p>
            <a:r>
              <a:rPr lang="en-US" b="0" baseline="0" dirty="0"/>
              <a:t>[series of parabolas]</a:t>
            </a:r>
          </a:p>
          <a:p>
            <a:r>
              <a:rPr lang="en-US" b="0" baseline="0" dirty="0"/>
              <a:t>Warn the students before this clicker question that there are a couple of viable lines they might have drawn.  Only one of the choices in the clicker question is viable though.  When choosing, they should choose the one that best follows the pattern of highs and lows that they generated.  </a:t>
            </a:r>
            <a:endParaRPr lang="en-US" b="0" dirty="0"/>
          </a:p>
          <a:p>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19</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ANSWER</a:t>
            </a:r>
            <a:r>
              <a:rPr lang="en-US" b="1" baseline="0" dirty="0"/>
              <a:t> = C</a:t>
            </a:r>
          </a:p>
          <a:p>
            <a:endParaRPr lang="en-US" b="1" baseline="0" dirty="0"/>
          </a:p>
          <a:p>
            <a:endParaRPr lang="en-US" b="1" baseline="0" dirty="0"/>
          </a:p>
          <a:p>
            <a:endParaRPr lang="en-US" b="1" dirty="0"/>
          </a:p>
          <a:p>
            <a:endParaRPr lang="en-US" b="1" dirty="0"/>
          </a:p>
          <a:p>
            <a:r>
              <a:rPr lang="en-US" b="1" dirty="0"/>
              <a:t>Alternate answer choices turning the right answer (C) into a curve</a:t>
            </a:r>
            <a:r>
              <a:rPr lang="en-US" b="1" baseline="0" dirty="0"/>
              <a:t> rather than straight lines.  Made A have straight lines, same phase as before.  </a:t>
            </a:r>
            <a:endParaRPr lang="en-US" b="1" dirty="0"/>
          </a:p>
          <a:p>
            <a:r>
              <a:rPr lang="en-US" b="1" dirty="0"/>
              <a:t>ANSWER: C</a:t>
            </a:r>
          </a:p>
          <a:p>
            <a:r>
              <a:rPr lang="en-US" b="0" dirty="0"/>
              <a:t>They might have created a sine curve, but the phase</a:t>
            </a:r>
            <a:r>
              <a:rPr lang="en-US" b="0" baseline="0" dirty="0"/>
              <a:t> of neither A nor D is appropriate.  </a:t>
            </a:r>
          </a:p>
          <a:p>
            <a:r>
              <a:rPr lang="en-US" b="0" baseline="0" dirty="0"/>
              <a:t>[series of parabolas]</a:t>
            </a:r>
          </a:p>
          <a:p>
            <a:r>
              <a:rPr lang="en-US" b="0" baseline="0" dirty="0"/>
              <a:t>Warn the students before this clicker question that there are a couple of viable lines they might have drawn.  Only one of the choices in the clicker question is viable though.  When choosing, they should choose the one that best follows the pattern of highs and lows that they generated.  </a:t>
            </a:r>
            <a:endParaRPr lang="en-US" b="0" dirty="0"/>
          </a:p>
          <a:p>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20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96B1D06-3ECD-D248-8A2F-F7E52F2595A5}" type="slidenum">
              <a:rPr lang="en-US" smtClean="0"/>
              <a:pPr/>
              <a:t>2</a:t>
            </a:fld>
            <a:endParaRPr lang="en-US"/>
          </a:p>
        </p:txBody>
      </p:sp>
    </p:spTree>
    <p:extLst>
      <p:ext uri="{BB962C8B-B14F-4D97-AF65-F5344CB8AC3E}">
        <p14:creationId xmlns:p14="http://schemas.microsoft.com/office/powerpoint/2010/main" val="12589292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a:t>Fall 2013 – I accidentally went through an explanation of this on the doc cam, before showing them the clicker question.  </a:t>
            </a:r>
          </a:p>
          <a:p>
            <a:r>
              <a:rPr lang="en-US" b="1" dirty="0"/>
              <a:t>ANSWER:</a:t>
            </a:r>
            <a:r>
              <a:rPr lang="en-US" b="1" baseline="0" dirty="0"/>
              <a:t> C</a:t>
            </a:r>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21</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22</a:t>
            </a:fld>
            <a:endParaRPr lang="en-US"/>
          </a:p>
        </p:txBody>
      </p:sp>
    </p:spTree>
    <p:extLst>
      <p:ext uri="{BB962C8B-B14F-4D97-AF65-F5344CB8AC3E}">
        <p14:creationId xmlns:p14="http://schemas.microsoft.com/office/powerpoint/2010/main" val="957070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96B1D06-3ECD-D248-8A2F-F7E52F2595A5}" type="slidenum">
              <a:rPr lang="en-US" smtClean="0"/>
              <a:pPr/>
              <a:t>3</a:t>
            </a:fld>
            <a:endParaRPr lang="en-US"/>
          </a:p>
        </p:txBody>
      </p:sp>
    </p:spTree>
    <p:extLst>
      <p:ext uri="{BB962C8B-B14F-4D97-AF65-F5344CB8AC3E}">
        <p14:creationId xmlns:p14="http://schemas.microsoft.com/office/powerpoint/2010/main" val="1483533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1" dirty="0"/>
              <a:t>LETS DISCUSS THESE IN TERMS</a:t>
            </a:r>
            <a:r>
              <a:rPr lang="en-US" b="1" baseline="0" dirty="0"/>
              <a:t> OF SYSTEM DYNAMICS: STOCKS AND FLOWS CHANGING OVER TIME</a:t>
            </a:r>
          </a:p>
          <a:p>
            <a:endParaRPr lang="en-US" b="1" baseline="0" dirty="0"/>
          </a:p>
          <a:p>
            <a:r>
              <a:rPr lang="en-US" b="1" baseline="0" dirty="0"/>
              <a:t>TEMPERATURE </a:t>
            </a:r>
            <a:r>
              <a:rPr lang="en-US" b="1" baseline="0" dirty="0">
                <a:sym typeface="Wingdings"/>
              </a:rPr>
              <a:t> STOCK AND FLOWS OF ENERGY. IMBALANCE IN ENERGY FLOWS   CHANGING STOCK (TEMP)</a:t>
            </a:r>
          </a:p>
          <a:p>
            <a:endParaRPr lang="en-US" b="1" baseline="0" dirty="0">
              <a:sym typeface="Wingdings"/>
            </a:endParaRPr>
          </a:p>
          <a:p>
            <a:r>
              <a:rPr lang="en-US" b="1" baseline="0" dirty="0">
                <a:sym typeface="Wingdings"/>
              </a:rPr>
              <a:t>CO2  IMBALANCE OF INFLOW AND OUTFLOW </a:t>
            </a:r>
          </a:p>
          <a:p>
            <a:endParaRPr lang="en-US" b="1" baseline="0" dirty="0">
              <a:sym typeface="Wingdings"/>
            </a:endParaRPr>
          </a:p>
          <a:p>
            <a:r>
              <a:rPr lang="en-US" b="1" baseline="0" dirty="0">
                <a:sym typeface="Wingdings"/>
              </a:rPr>
              <a:t>SEA ICE  STOCK DETERMINED BY ICE FORMATION (INFLOW) AND MELTING (OUTFLOW)</a:t>
            </a:r>
          </a:p>
          <a:p>
            <a:endParaRPr lang="en-US" b="1" baseline="0" dirty="0">
              <a:sym typeface="Wingdings"/>
            </a:endParaRPr>
          </a:p>
          <a:p>
            <a:r>
              <a:rPr lang="en-US" b="1" baseline="0" dirty="0">
                <a:sym typeface="Wingdings"/>
              </a:rPr>
              <a:t>SEA LEVEL  STOCK OF WATER DETERMINED BY WATER LEAVING OR FLOWING INTO THE OCEAN</a:t>
            </a:r>
            <a:r>
              <a:rPr lang="mr-IN" b="1" baseline="0" dirty="0">
                <a:sym typeface="Wingdings"/>
              </a:rPr>
              <a:t>…</a:t>
            </a:r>
            <a:endParaRPr lang="en-CA" b="1" baseline="0" dirty="0">
              <a:sym typeface="Wingdings"/>
            </a:endParaRPr>
          </a:p>
          <a:p>
            <a:r>
              <a:rPr lang="en-CA" b="1" baseline="0" dirty="0">
                <a:sym typeface="Wingdings"/>
              </a:rPr>
              <a:t>(VOLUME OF SEA WATER IS ALSO DETERMINED BY TEMP. AND SALINITY).</a:t>
            </a:r>
          </a:p>
          <a:p>
            <a:endParaRPr lang="en-CA" b="1" baseline="0" dirty="0">
              <a:sym typeface="Wingdings"/>
            </a:endParaRPr>
          </a:p>
          <a:p>
            <a:endParaRPr lang="en-CA" b="1" baseline="0" dirty="0">
              <a:sym typeface="Wingdings"/>
            </a:endParaRPr>
          </a:p>
          <a:p>
            <a:endParaRPr lang="en-US" b="1" dirty="0"/>
          </a:p>
          <a:p>
            <a:endParaRPr lang="en-US" dirty="0"/>
          </a:p>
          <a:p>
            <a:r>
              <a:rPr lang="en-US" dirty="0"/>
              <a:t>Discuss</a:t>
            </a:r>
            <a:r>
              <a:rPr lang="en-US" baseline="0" dirty="0"/>
              <a:t> that each of these is a product of system dynamics.  Stocks and flows changing over time.  </a:t>
            </a:r>
          </a:p>
          <a:p>
            <a:r>
              <a:rPr lang="en-US" baseline="0" dirty="0"/>
              <a:t>Temperate: stocks and flows of energy, imbalance in energy flows leads to changing stock and changing temperature</a:t>
            </a:r>
          </a:p>
          <a:p>
            <a:r>
              <a:rPr lang="en-US" baseline="0" dirty="0"/>
              <a:t>CO2 – imbalance of inflow and outflow over time</a:t>
            </a:r>
          </a:p>
          <a:p>
            <a:r>
              <a:rPr lang="en-US" baseline="0" dirty="0"/>
              <a:t>Sea ice – a stock determined by ice formation (inflow) and melting (outflow)</a:t>
            </a:r>
          </a:p>
          <a:p>
            <a:r>
              <a:rPr lang="en-US" baseline="0" dirty="0"/>
              <a:t>Sea level – the stock of water is determined by water molecules leaving the ocean or flowing into the ocean.  The volume that the water occupies is also a function of physical characteristics, like temperature and salinity.  </a:t>
            </a:r>
            <a:endParaRPr lang="en-US"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4</a:t>
            </a:fld>
            <a:endParaRPr lang="en-US"/>
          </a:p>
        </p:txBody>
      </p:sp>
    </p:spTree>
    <p:extLst>
      <p:ext uri="{BB962C8B-B14F-4D97-AF65-F5344CB8AC3E}">
        <p14:creationId xmlns:p14="http://schemas.microsoft.com/office/powerpoint/2010/main" val="6795257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If you can write us an email explaining an alternate answer to question 7 on the quiz (the one about sea ice, land ice, and sea level rise), we’ll give you credit.  There’s at least one person</a:t>
            </a:r>
            <a:r>
              <a:rPr lang="en-US" baseline="0" dirty="0"/>
              <a:t> who alluded to a small subtlety in the comments.  Send us an email by midnight tonight.  </a:t>
            </a:r>
          </a:p>
          <a:p>
            <a:endParaRPr lang="en-US" baseline="0" dirty="0"/>
          </a:p>
          <a:p>
            <a:r>
              <a:rPr lang="en-US" baseline="0" dirty="0"/>
              <a:t>SH took off these three text boxes from previous term</a:t>
            </a:r>
          </a:p>
          <a:p>
            <a:pPr defTabSz="483306">
              <a:defRPr/>
            </a:pPr>
            <a:r>
              <a:rPr lang="en-US" sz="1500" dirty="0"/>
              <a:t>2. Arctic versus Antarctic:  What’s the difference? </a:t>
            </a:r>
          </a:p>
          <a:p>
            <a:r>
              <a:rPr lang="en-US" sz="1500" dirty="0"/>
              <a:t>3. Temperature anomalies: See lucid explanation at</a:t>
            </a:r>
          </a:p>
          <a:p>
            <a:r>
              <a:rPr lang="en-US" sz="1300" dirty="0"/>
              <a:t>http://</a:t>
            </a:r>
            <a:r>
              <a:rPr lang="en-US" sz="1300" dirty="0" err="1"/>
              <a:t>www.skepticalscience.com</a:t>
            </a:r>
            <a:r>
              <a:rPr lang="en-US" sz="1300" dirty="0"/>
              <a:t>/OfAveragesAndAnomalies_pt_1A.html</a:t>
            </a:r>
          </a:p>
          <a:p>
            <a:pPr defTabSz="483306">
              <a:defRPr/>
            </a:pPr>
            <a:r>
              <a:rPr lang="en-US" sz="1300" dirty="0">
                <a:solidFill>
                  <a:srgbClr val="800000"/>
                </a:solidFill>
              </a:rPr>
              <a:t>4. </a:t>
            </a:r>
            <a:r>
              <a:rPr lang="en-US" sz="1300" i="1" dirty="0">
                <a:solidFill>
                  <a:srgbClr val="800000"/>
                </a:solidFill>
              </a:rPr>
              <a:t>“Does amplifying feedback always result in a negative outcome?”</a:t>
            </a:r>
          </a:p>
          <a:p>
            <a:pPr defTabSz="483306">
              <a:defRPr/>
            </a:pPr>
            <a:endParaRPr lang="en-US" sz="1300" i="1" dirty="0">
              <a:solidFill>
                <a:srgbClr val="800000"/>
              </a:solidFill>
            </a:endParaRPr>
          </a:p>
          <a:p>
            <a:endParaRPr lang="en-US" baseline="0" dirty="0"/>
          </a:p>
          <a:p>
            <a:endParaRPr lang="en-US"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5</a:t>
            </a:fld>
            <a:endParaRPr lang="en-US"/>
          </a:p>
        </p:txBody>
      </p:sp>
    </p:spTree>
    <p:extLst>
      <p:ext uri="{BB962C8B-B14F-4D97-AF65-F5344CB8AC3E}">
        <p14:creationId xmlns:p14="http://schemas.microsoft.com/office/powerpoint/2010/main" val="64258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ANSWER = B</a:t>
            </a:r>
          </a:p>
          <a:p>
            <a:pPr defTabSz="483306">
              <a:defRPr/>
            </a:pPr>
            <a:endParaRPr lang="en-US" b="1" baseline="0" dirty="0"/>
          </a:p>
          <a:p>
            <a:pPr defTabSz="483306">
              <a:defRPr/>
            </a:pPr>
            <a:r>
              <a:rPr lang="en-US" b="1" baseline="0" dirty="0"/>
              <a:t>16/18 = 0.888</a:t>
            </a:r>
          </a:p>
          <a:p>
            <a:pPr defTabSz="483306">
              <a:defRPr/>
            </a:pPr>
            <a:endParaRPr lang="en-US" b="1" baseline="0" dirty="0"/>
          </a:p>
          <a:p>
            <a:pPr defTabSz="483306">
              <a:defRPr/>
            </a:pPr>
            <a:r>
              <a:rPr lang="en-US" b="1" baseline="0" dirty="0"/>
              <a:t>81% of you got this question right on the quiz</a:t>
            </a:r>
          </a:p>
          <a:p>
            <a:endParaRPr lang="en-US" b="1" dirty="0"/>
          </a:p>
          <a:p>
            <a:endParaRPr lang="en-US" dirty="0"/>
          </a:p>
          <a:p>
            <a:endParaRPr lang="en-US" dirty="0"/>
          </a:p>
          <a:p>
            <a:endParaRPr lang="en-US" dirty="0"/>
          </a:p>
          <a:p>
            <a:r>
              <a:rPr lang="en-US" dirty="0"/>
              <a:t>Do individually</a:t>
            </a:r>
          </a:p>
          <a:p>
            <a:r>
              <a:rPr lang="en-US" dirty="0"/>
              <a:t>Answer:</a:t>
            </a:r>
            <a:r>
              <a:rPr lang="en-US" baseline="0" dirty="0"/>
              <a:t> B</a:t>
            </a:r>
          </a:p>
          <a:p>
            <a:r>
              <a:rPr lang="en-US" baseline="0" dirty="0"/>
              <a:t>16/18 = 0.888</a:t>
            </a:r>
          </a:p>
          <a:p>
            <a:endParaRPr lang="en-US"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7</a:t>
            </a:fld>
            <a:endParaRPr lang="en-US"/>
          </a:p>
        </p:txBody>
      </p:sp>
    </p:spTree>
    <p:extLst>
      <p:ext uri="{BB962C8B-B14F-4D97-AF65-F5344CB8AC3E}">
        <p14:creationId xmlns:p14="http://schemas.microsoft.com/office/powerpoint/2010/main" val="64258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91% of you got this quiz question right.</a:t>
            </a:r>
          </a:p>
        </p:txBody>
      </p:sp>
      <p:sp>
        <p:nvSpPr>
          <p:cNvPr id="4" name="Slide Number Placeholder 3"/>
          <p:cNvSpPr>
            <a:spLocks noGrp="1"/>
          </p:cNvSpPr>
          <p:nvPr>
            <p:ph type="sldNum" sz="quarter" idx="10"/>
          </p:nvPr>
        </p:nvSpPr>
        <p:spPr/>
        <p:txBody>
          <a:bodyPr/>
          <a:lstStyle/>
          <a:p>
            <a:fld id="{896B1D06-3ECD-D248-8A2F-F7E52F2595A5}" type="slidenum">
              <a:rPr lang="en-US" smtClean="0"/>
              <a:pPr/>
              <a:t>8</a:t>
            </a:fld>
            <a:endParaRPr lang="en-US"/>
          </a:p>
        </p:txBody>
      </p:sp>
    </p:spTree>
    <p:extLst>
      <p:ext uri="{BB962C8B-B14F-4D97-AF65-F5344CB8AC3E}">
        <p14:creationId xmlns:p14="http://schemas.microsoft.com/office/powerpoint/2010/main" val="14021056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483306">
              <a:defRPr/>
            </a:pPr>
            <a:r>
              <a:rPr lang="en-US" sz="1300" b="1" dirty="0"/>
              <a:t>PUT THIS IN PRE_CLASS SET</a:t>
            </a:r>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483306">
              <a:defRPr/>
            </a:pPr>
            <a:r>
              <a:rPr lang="en-US" sz="1300" b="1" dirty="0"/>
              <a:t>THE COMBINED HISTORY OF INFLOWS AND OUTFLOWS DETERMINES A STOCK</a:t>
            </a:r>
          </a:p>
          <a:p>
            <a:pPr defTabSz="483306">
              <a:defRPr/>
            </a:pPr>
            <a:endParaRPr lang="en-US" sz="1300" b="1" dirty="0"/>
          </a:p>
          <a:p>
            <a:pPr defTabSz="483306">
              <a:defRPr/>
            </a:pPr>
            <a:r>
              <a:rPr lang="en-US" sz="1300" b="1" dirty="0"/>
              <a:t>ANSWER = A</a:t>
            </a:r>
          </a:p>
          <a:p>
            <a:pPr defTabSz="483306">
              <a:defRPr/>
            </a:pPr>
            <a:endParaRPr lang="en-US" sz="1300" b="1" dirty="0"/>
          </a:p>
          <a:p>
            <a:pPr defTabSz="483306">
              <a:defRPr/>
            </a:pPr>
            <a:endParaRPr lang="en-US" sz="1300" b="1" dirty="0"/>
          </a:p>
          <a:p>
            <a:pPr defTabSz="483306">
              <a:defRPr/>
            </a:pPr>
            <a:endParaRPr lang="en-US" sz="1300" b="1" dirty="0"/>
          </a:p>
          <a:p>
            <a:pPr defTabSz="483306">
              <a:defRPr/>
            </a:pPr>
            <a:endParaRPr lang="en-US" sz="1300" b="1" dirty="0"/>
          </a:p>
          <a:p>
            <a:pPr defTabSz="483306">
              <a:defRPr/>
            </a:pPr>
            <a:endParaRPr lang="en-US" sz="1300" b="1" dirty="0"/>
          </a:p>
          <a:p>
            <a:pPr defTabSz="483306">
              <a:defRPr/>
            </a:pPr>
            <a:r>
              <a:rPr lang="en-US" sz="1300" b="1" dirty="0"/>
              <a:t>LG: </a:t>
            </a:r>
            <a:r>
              <a:rPr lang="en-US" sz="1300" dirty="0"/>
              <a:t>Explain how the combined history of inflows and outflows determines a stock</a:t>
            </a:r>
          </a:p>
          <a:p>
            <a:pPr defTabSz="483306">
              <a:defRPr/>
            </a:pPr>
            <a:endParaRPr lang="en-US" sz="1300" b="1" dirty="0"/>
          </a:p>
          <a:p>
            <a:pPr defTabSz="483306">
              <a:defRPr/>
            </a:pPr>
            <a:r>
              <a:rPr lang="en-US" sz="1300" b="1" dirty="0"/>
              <a:t>ON to stock and flow (fairly abrupt transition here):</a:t>
            </a:r>
          </a:p>
          <a:p>
            <a:pPr defTabSz="483306">
              <a:defRPr/>
            </a:pPr>
            <a:r>
              <a:rPr lang="en-US" sz="1300" b="1" dirty="0"/>
              <a:t>Try doing this series of clicker questions BEFORE the “Stock &amp; Flow” slides.  See what people do.  Then do a couple of explanatory slides about stock and flow, then the worksheet.</a:t>
            </a:r>
          </a:p>
          <a:p>
            <a:pPr defTabSz="483306">
              <a:defRPr/>
            </a:pPr>
            <a:endParaRPr lang="en-US" sz="1300" b="1" dirty="0"/>
          </a:p>
          <a:p>
            <a:pPr defTabSz="483306">
              <a:defRPr/>
            </a:pPr>
            <a:r>
              <a:rPr lang="en-US" sz="1300" b="1" dirty="0"/>
              <a:t>ANSWER: A</a:t>
            </a:r>
          </a:p>
          <a:p>
            <a:pPr defTabSz="483306">
              <a:defRPr/>
            </a:pPr>
            <a:r>
              <a:rPr lang="en-US" sz="1300" dirty="0"/>
              <a:t>Figure from </a:t>
            </a:r>
            <a:r>
              <a:rPr lang="en-US" dirty="0"/>
              <a:t>Cronin, M. A., &amp; Gonzalez, C. (2007). Understanding the building blocks of dynamic systems. </a:t>
            </a:r>
            <a:r>
              <a:rPr lang="en-US" i="1" dirty="0"/>
              <a:t>System Dynamics Review</a:t>
            </a:r>
            <a:r>
              <a:rPr lang="en-US" dirty="0"/>
              <a:t>, </a:t>
            </a:r>
            <a:r>
              <a:rPr lang="en-US" i="1" dirty="0"/>
              <a:t>23</a:t>
            </a:r>
            <a:r>
              <a:rPr lang="en-US" dirty="0"/>
              <a:t>(1), 1–17. doi:10.1002/sdr.356</a:t>
            </a:r>
            <a:endParaRPr lang="en-US" sz="1300" dirty="0"/>
          </a:p>
          <a:p>
            <a:pPr defTabSz="483306">
              <a:defRPr/>
            </a:pPr>
            <a:r>
              <a:rPr lang="en-US" sz="1300" dirty="0"/>
              <a:t>This journal explicitly allows (“permitted use”) info to be posted on learning management systems!</a:t>
            </a:r>
          </a:p>
          <a:p>
            <a:endParaRPr lang="en-US" b="1" dirty="0"/>
          </a:p>
        </p:txBody>
      </p:sp>
      <p:sp>
        <p:nvSpPr>
          <p:cNvPr id="4" name="Slide Number Placeholder 3"/>
          <p:cNvSpPr>
            <a:spLocks noGrp="1"/>
          </p:cNvSpPr>
          <p:nvPr>
            <p:ph type="sldNum" sz="quarter" idx="10"/>
          </p:nvPr>
        </p:nvSpPr>
        <p:spPr/>
        <p:txBody>
          <a:bodyPr/>
          <a:lstStyle/>
          <a:p>
            <a:fld id="{896B1D06-3ECD-D248-8A2F-F7E52F2595A5}"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CA"/>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a:t>Click to edit Master subtitle style</a:t>
            </a:r>
            <a:endParaRPr lang="en-US"/>
          </a:p>
        </p:txBody>
      </p:sp>
      <p:sp>
        <p:nvSpPr>
          <p:cNvPr id="4" name="Date Placeholder 3"/>
          <p:cNvSpPr>
            <a:spLocks noGrp="1"/>
          </p:cNvSpPr>
          <p:nvPr>
            <p:ph type="dt" sz="half" idx="10"/>
          </p:nvPr>
        </p:nvSpPr>
        <p:spPr/>
        <p:txBody>
          <a:bodyPr/>
          <a:lstStyle/>
          <a:p>
            <a:fld id="{42FADFFE-B0E3-3F4B-A2EB-71C291DEBF9C}" type="datetime1">
              <a:rPr lang="en-CA" smtClean="0"/>
              <a:t>2020-01-11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31137267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4" name="Date Placeholder 3"/>
          <p:cNvSpPr>
            <a:spLocks noGrp="1"/>
          </p:cNvSpPr>
          <p:nvPr>
            <p:ph type="dt" sz="half" idx="10"/>
          </p:nvPr>
        </p:nvSpPr>
        <p:spPr/>
        <p:txBody>
          <a:bodyPr/>
          <a:lstStyle/>
          <a:p>
            <a:fld id="{FDB7C15F-E216-0F4D-BDA0-E3D5667DC0DD}" type="datetime1">
              <a:rPr lang="en-CA" smtClean="0"/>
              <a:t>2020-01-11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1532712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CA"/>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4" name="Date Placeholder 3"/>
          <p:cNvSpPr>
            <a:spLocks noGrp="1"/>
          </p:cNvSpPr>
          <p:nvPr>
            <p:ph type="dt" sz="half" idx="10"/>
          </p:nvPr>
        </p:nvSpPr>
        <p:spPr/>
        <p:txBody>
          <a:bodyPr/>
          <a:lstStyle/>
          <a:p>
            <a:fld id="{B5ED066F-53A4-934B-9EB9-6111867861BA}" type="datetime1">
              <a:rPr lang="en-CA" smtClean="0"/>
              <a:t>2020-01-11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1160048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lang="en-US"/>
          </a:p>
        </p:txBody>
      </p:sp>
      <p:sp>
        <p:nvSpPr>
          <p:cNvPr id="3" name="Content Placeholder 2"/>
          <p:cNvSpPr>
            <a:spLocks noGrp="1"/>
          </p:cNvSpPr>
          <p:nvPr>
            <p:ph idx="1"/>
          </p:nvPr>
        </p:nvSpPr>
        <p:spPr/>
        <p:txBody>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4" name="Date Placeholder 3"/>
          <p:cNvSpPr>
            <a:spLocks noGrp="1"/>
          </p:cNvSpPr>
          <p:nvPr>
            <p:ph type="dt" sz="half" idx="10"/>
          </p:nvPr>
        </p:nvSpPr>
        <p:spPr/>
        <p:txBody>
          <a:bodyPr/>
          <a:lstStyle/>
          <a:p>
            <a:fld id="{58806E09-DF18-E24C-AA74-B42C49910B75}" type="datetime1">
              <a:rPr lang="en-CA" smtClean="0"/>
              <a:t>2020-01-11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349104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CA"/>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a:t>Click to edit Master text styles</a:t>
            </a:r>
          </a:p>
        </p:txBody>
      </p:sp>
      <p:sp>
        <p:nvSpPr>
          <p:cNvPr id="4" name="Date Placeholder 3"/>
          <p:cNvSpPr>
            <a:spLocks noGrp="1"/>
          </p:cNvSpPr>
          <p:nvPr>
            <p:ph type="dt" sz="half" idx="10"/>
          </p:nvPr>
        </p:nvSpPr>
        <p:spPr/>
        <p:txBody>
          <a:bodyPr/>
          <a:lstStyle/>
          <a:p>
            <a:fld id="{11220514-6665-AC42-A15D-2A455D7D2F3B}" type="datetime1">
              <a:rPr lang="en-CA" smtClean="0"/>
              <a:t>2020-01-11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83146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5" name="Date Placeholder 4"/>
          <p:cNvSpPr>
            <a:spLocks noGrp="1"/>
          </p:cNvSpPr>
          <p:nvPr>
            <p:ph type="dt" sz="half" idx="10"/>
          </p:nvPr>
        </p:nvSpPr>
        <p:spPr/>
        <p:txBody>
          <a:bodyPr/>
          <a:lstStyle/>
          <a:p>
            <a:fld id="{B5AEDC0C-1604-4C4B-A725-AFBF868B3C4A}" type="datetime1">
              <a:rPr lang="en-CA" smtClean="0"/>
              <a:t>2020-01-11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395721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CA"/>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7" name="Date Placeholder 6"/>
          <p:cNvSpPr>
            <a:spLocks noGrp="1"/>
          </p:cNvSpPr>
          <p:nvPr>
            <p:ph type="dt" sz="half" idx="10"/>
          </p:nvPr>
        </p:nvSpPr>
        <p:spPr/>
        <p:txBody>
          <a:bodyPr/>
          <a:lstStyle/>
          <a:p>
            <a:fld id="{D7F224E8-BF02-B540-8B18-BE582F9F46C1}" type="datetime1">
              <a:rPr lang="en-CA" smtClean="0"/>
              <a:t>2020-01-11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2176135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lang="en-US"/>
          </a:p>
        </p:txBody>
      </p:sp>
      <p:sp>
        <p:nvSpPr>
          <p:cNvPr id="3" name="Date Placeholder 2"/>
          <p:cNvSpPr>
            <a:spLocks noGrp="1"/>
          </p:cNvSpPr>
          <p:nvPr>
            <p:ph type="dt" sz="half" idx="10"/>
          </p:nvPr>
        </p:nvSpPr>
        <p:spPr/>
        <p:txBody>
          <a:bodyPr/>
          <a:lstStyle/>
          <a:p>
            <a:fld id="{1CC290D2-9E62-4747-B2D6-4B5A14295A90}" type="datetime1">
              <a:rPr lang="en-CA" smtClean="0"/>
              <a:t>2020-01-11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2625877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09620A-C825-1947-99A9-8B4DACE49EE4}" type="datetime1">
              <a:rPr lang="en-CA" smtClean="0"/>
              <a:t>2020-01-11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1122237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CA"/>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a:t>Click to edit Master text styles</a:t>
            </a:r>
          </a:p>
        </p:txBody>
      </p:sp>
      <p:sp>
        <p:nvSpPr>
          <p:cNvPr id="5" name="Date Placeholder 4"/>
          <p:cNvSpPr>
            <a:spLocks noGrp="1"/>
          </p:cNvSpPr>
          <p:nvPr>
            <p:ph type="dt" sz="half" idx="10"/>
          </p:nvPr>
        </p:nvSpPr>
        <p:spPr/>
        <p:txBody>
          <a:bodyPr/>
          <a:lstStyle/>
          <a:p>
            <a:fld id="{10A05629-DB0C-ED40-8677-73F01B5788DF}" type="datetime1">
              <a:rPr lang="en-CA" smtClean="0"/>
              <a:t>2020-01-11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6736215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CA"/>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a:t>Click to edit Master text styles</a:t>
            </a:r>
          </a:p>
        </p:txBody>
      </p:sp>
      <p:sp>
        <p:nvSpPr>
          <p:cNvPr id="5" name="Date Placeholder 4"/>
          <p:cNvSpPr>
            <a:spLocks noGrp="1"/>
          </p:cNvSpPr>
          <p:nvPr>
            <p:ph type="dt" sz="half" idx="10"/>
          </p:nvPr>
        </p:nvSpPr>
        <p:spPr/>
        <p:txBody>
          <a:bodyPr/>
          <a:lstStyle/>
          <a:p>
            <a:fld id="{050991BE-F2C1-0C40-87D3-05015ED773DC}" type="datetime1">
              <a:rPr lang="en-CA" smtClean="0"/>
              <a:t>2020-01-11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C87A04-C735-2446-B1C2-8DD58B47DCAD}" type="slidenum">
              <a:rPr lang="en-US" smtClean="0"/>
              <a:pPr/>
              <a:t>‹#›</a:t>
            </a:fld>
            <a:endParaRPr lang="en-US"/>
          </a:p>
        </p:txBody>
      </p:sp>
    </p:spTree>
    <p:extLst>
      <p:ext uri="{BB962C8B-B14F-4D97-AF65-F5344CB8AC3E}">
        <p14:creationId xmlns:p14="http://schemas.microsoft.com/office/powerpoint/2010/main" val="625698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CA"/>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CE6A9B-13D9-BE4F-825C-89A1FE901CFE}" type="datetime1">
              <a:rPr lang="en-CA" smtClean="0"/>
              <a:t>2020-01-11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C87A04-C735-2446-B1C2-8DD58B47DCAD}" type="slidenum">
              <a:rPr lang="en-US" smtClean="0"/>
              <a:pPr/>
              <a:t>‹#›</a:t>
            </a:fld>
            <a:endParaRPr lang="en-US"/>
          </a:p>
        </p:txBody>
      </p:sp>
    </p:spTree>
    <p:extLst>
      <p:ext uri="{BB962C8B-B14F-4D97-AF65-F5344CB8AC3E}">
        <p14:creationId xmlns:p14="http://schemas.microsoft.com/office/powerpoint/2010/main" val="2833483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6.emf"/><Relationship Id="rId4" Type="http://schemas.openxmlformats.org/officeDocument/2006/relationships/oleObject" Target="../embeddings/oleObject1.bin"/></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sciencenewsforstudents.org/article/slow-hurricanes-dorian-become-dangerous-and-hard-predict"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www.vox.com/science-and-health/2020/1/8/21055228/australia-fires-map-animals-koalas-wildlife-smoke-donate" TargetMode="External"/><Relationship Id="rId4" Type="http://schemas.openxmlformats.org/officeDocument/2006/relationships/hyperlink" Target="https://www.nature.com/articles/s41612-019-0074-8"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38535" y="3643339"/>
            <a:ext cx="8413418" cy="3108544"/>
          </a:xfrm>
          <a:prstGeom prst="rect">
            <a:avLst/>
          </a:prstGeom>
          <a:noFill/>
        </p:spPr>
        <p:txBody>
          <a:bodyPr wrap="square" rtlCol="0">
            <a:spAutoFit/>
          </a:bodyPr>
          <a:lstStyle/>
          <a:p>
            <a:r>
              <a:rPr lang="en-US" sz="2800" b="1" dirty="0">
                <a:latin typeface="Arial"/>
                <a:cs typeface="Arial"/>
              </a:rPr>
              <a:t>Goals:</a:t>
            </a:r>
          </a:p>
          <a:p>
            <a:pPr marL="457200" lvl="0" indent="-457200">
              <a:buFont typeface="+mj-lt"/>
              <a:buAutoNum type="arabicPeriod"/>
            </a:pPr>
            <a:r>
              <a:rPr lang="en-US" sz="2400" dirty="0"/>
              <a:t>Define stock, flow, and feedback</a:t>
            </a:r>
          </a:p>
          <a:p>
            <a:pPr marL="457200" lvl="0" indent="-457200">
              <a:buFont typeface="+mj-lt"/>
              <a:buAutoNum type="arabicPeriod"/>
            </a:pPr>
            <a:r>
              <a:rPr lang="en-US" sz="2400" dirty="0"/>
              <a:t>Explain how the combined history of inflows and outflows determines a stock</a:t>
            </a:r>
          </a:p>
          <a:p>
            <a:pPr marL="457200" lvl="0" indent="-457200">
              <a:buFont typeface="+mj-lt"/>
              <a:buAutoNum type="arabicPeriod"/>
            </a:pPr>
            <a:r>
              <a:rPr lang="en-US" sz="2400" dirty="0"/>
              <a:t>Predict what happens to stocks and flows when a system is perturbed</a:t>
            </a:r>
          </a:p>
          <a:p>
            <a:pPr marL="457200" lvl="0" indent="-457200">
              <a:buFont typeface="+mj-lt"/>
              <a:buAutoNum type="arabicPeriod"/>
            </a:pPr>
            <a:r>
              <a:rPr lang="en-US" sz="2400" dirty="0"/>
              <a:t>Construct examples of both amplifying and stabilizing feedbacks.  </a:t>
            </a:r>
          </a:p>
        </p:txBody>
      </p:sp>
      <p:sp>
        <p:nvSpPr>
          <p:cNvPr id="5" name="TextBox 4"/>
          <p:cNvSpPr txBox="1"/>
          <p:nvPr/>
        </p:nvSpPr>
        <p:spPr>
          <a:xfrm>
            <a:off x="338535" y="362715"/>
            <a:ext cx="2924814" cy="1754326"/>
          </a:xfrm>
          <a:prstGeom prst="rect">
            <a:avLst/>
          </a:prstGeom>
          <a:noFill/>
        </p:spPr>
        <p:txBody>
          <a:bodyPr wrap="square" rtlCol="0">
            <a:spAutoFit/>
          </a:bodyPr>
          <a:lstStyle/>
          <a:p>
            <a:pPr algn="ctr"/>
            <a:r>
              <a:rPr lang="en-US" sz="3600" b="1" dirty="0">
                <a:solidFill>
                  <a:srgbClr val="0000FF"/>
                </a:solidFill>
              </a:rPr>
              <a:t>Systems: Stocks, Flows, </a:t>
            </a:r>
          </a:p>
          <a:p>
            <a:pPr algn="ctr"/>
            <a:r>
              <a:rPr lang="en-US" sz="3600" b="1" dirty="0">
                <a:solidFill>
                  <a:srgbClr val="0000FF"/>
                </a:solidFill>
              </a:rPr>
              <a:t>&amp; Feedbacks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1808" y="362715"/>
            <a:ext cx="5320145" cy="3551197"/>
          </a:xfrm>
          <a:prstGeom prst="rect">
            <a:avLst/>
          </a:prstGeom>
        </p:spPr>
      </p:pic>
      <p:sp>
        <p:nvSpPr>
          <p:cNvPr id="4" name="Slide Number Placeholder 3"/>
          <p:cNvSpPr>
            <a:spLocks noGrp="1"/>
          </p:cNvSpPr>
          <p:nvPr>
            <p:ph type="sldNum" sz="quarter" idx="12"/>
          </p:nvPr>
        </p:nvSpPr>
        <p:spPr/>
        <p:txBody>
          <a:bodyPr/>
          <a:lstStyle/>
          <a:p>
            <a:fld id="{65C87A04-C735-2446-B1C2-8DD58B47DCAD}" type="slidenum">
              <a:rPr lang="en-US" sz="1400" b="1" smtClean="0"/>
              <a:pPr/>
              <a:t>1</a:t>
            </a:fld>
            <a:endParaRPr lang="en-US" sz="1400" b="1" dirty="0"/>
          </a:p>
        </p:txBody>
      </p:sp>
    </p:spTree>
    <p:extLst>
      <p:ext uri="{BB962C8B-B14F-4D97-AF65-F5344CB8AC3E}">
        <p14:creationId xmlns:p14="http://schemas.microsoft.com/office/powerpoint/2010/main" val="36162386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758392" y="1190424"/>
            <a:ext cx="7239000" cy="3759200"/>
          </a:xfrm>
          <a:prstGeom prst="rect">
            <a:avLst/>
          </a:prstGeom>
        </p:spPr>
      </p:pic>
      <p:sp>
        <p:nvSpPr>
          <p:cNvPr id="6" name="TextBox 5"/>
          <p:cNvSpPr txBox="1"/>
          <p:nvPr/>
        </p:nvSpPr>
        <p:spPr>
          <a:xfrm>
            <a:off x="6276547" y="6519648"/>
            <a:ext cx="2858475" cy="338554"/>
          </a:xfrm>
          <a:prstGeom prst="rect">
            <a:avLst/>
          </a:prstGeom>
          <a:noFill/>
        </p:spPr>
        <p:txBody>
          <a:bodyPr wrap="none" rtlCol="0">
            <a:spAutoFit/>
          </a:bodyPr>
          <a:lstStyle/>
          <a:p>
            <a:r>
              <a:rPr lang="en-US" sz="1600" dirty="0"/>
              <a:t>Figure: Cronin &amp; Gonzalez, 2007</a:t>
            </a:r>
          </a:p>
        </p:txBody>
      </p:sp>
      <p:sp>
        <p:nvSpPr>
          <p:cNvPr id="4" name="TextBox 3"/>
          <p:cNvSpPr txBox="1"/>
          <p:nvPr/>
        </p:nvSpPr>
        <p:spPr>
          <a:xfrm>
            <a:off x="310672" y="82226"/>
            <a:ext cx="8316402" cy="1200328"/>
          </a:xfrm>
          <a:prstGeom prst="rect">
            <a:avLst/>
          </a:prstGeom>
          <a:noFill/>
        </p:spPr>
        <p:txBody>
          <a:bodyPr wrap="square" rtlCol="0">
            <a:spAutoFit/>
          </a:bodyPr>
          <a:lstStyle/>
          <a:p>
            <a:r>
              <a:rPr lang="en-US" sz="2400" dirty="0">
                <a:solidFill>
                  <a:srgbClr val="0000FF"/>
                </a:solidFill>
              </a:rPr>
              <a:t>Clicker Q: </a:t>
            </a:r>
            <a:r>
              <a:rPr lang="en-US" sz="2400" dirty="0"/>
              <a:t>The graph below shows the numbers of people entering and leaving a store each minute. </a:t>
            </a:r>
            <a:r>
              <a:rPr lang="en-US" sz="2400" b="1" dirty="0"/>
              <a:t>During which minute did the most people enter the store</a:t>
            </a:r>
            <a:r>
              <a:rPr lang="en-US" sz="2400" dirty="0"/>
              <a:t>?  </a:t>
            </a:r>
          </a:p>
        </p:txBody>
      </p:sp>
      <p:sp>
        <p:nvSpPr>
          <p:cNvPr id="3" name="TextBox 2"/>
          <p:cNvSpPr txBox="1"/>
          <p:nvPr/>
        </p:nvSpPr>
        <p:spPr>
          <a:xfrm>
            <a:off x="1658165" y="4751046"/>
            <a:ext cx="3403496" cy="1938992"/>
          </a:xfrm>
          <a:prstGeom prst="rect">
            <a:avLst/>
          </a:prstGeom>
          <a:noFill/>
        </p:spPr>
        <p:txBody>
          <a:bodyPr wrap="none" rtlCol="0">
            <a:spAutoFit/>
          </a:bodyPr>
          <a:lstStyle/>
          <a:p>
            <a:pPr marL="342900" indent="-342900">
              <a:buAutoNum type="alphaUcPeriod"/>
            </a:pPr>
            <a:r>
              <a:rPr lang="en-US" sz="2400" dirty="0">
                <a:solidFill>
                  <a:srgbClr val="0000FF"/>
                </a:solidFill>
              </a:rPr>
              <a:t> Minute 4</a:t>
            </a:r>
          </a:p>
          <a:p>
            <a:pPr marL="342900" indent="-342900">
              <a:buAutoNum type="alphaUcPeriod"/>
            </a:pPr>
            <a:r>
              <a:rPr lang="en-US" sz="2400" dirty="0">
                <a:solidFill>
                  <a:srgbClr val="0000FF"/>
                </a:solidFill>
              </a:rPr>
              <a:t> Minute 8</a:t>
            </a:r>
          </a:p>
          <a:p>
            <a:pPr marL="342900" indent="-342900">
              <a:buAutoNum type="alphaUcPeriod"/>
            </a:pPr>
            <a:r>
              <a:rPr lang="en-US" sz="2400" dirty="0">
                <a:solidFill>
                  <a:srgbClr val="0000FF"/>
                </a:solidFill>
              </a:rPr>
              <a:t> Minute 13</a:t>
            </a:r>
          </a:p>
          <a:p>
            <a:pPr marL="342900" indent="-342900">
              <a:buAutoNum type="alphaUcPeriod"/>
            </a:pPr>
            <a:r>
              <a:rPr lang="en-US" sz="2400" dirty="0">
                <a:solidFill>
                  <a:srgbClr val="0000FF"/>
                </a:solidFill>
              </a:rPr>
              <a:t> Minute 21</a:t>
            </a:r>
          </a:p>
          <a:p>
            <a:pPr marL="342900" indent="-342900">
              <a:buAutoNum type="alphaUcPeriod"/>
            </a:pPr>
            <a:r>
              <a:rPr lang="en-US" sz="2400" dirty="0">
                <a:solidFill>
                  <a:srgbClr val="0000FF"/>
                </a:solidFill>
              </a:rPr>
              <a:t> Cannot be determined</a:t>
            </a:r>
          </a:p>
        </p:txBody>
      </p:sp>
      <p:sp>
        <p:nvSpPr>
          <p:cNvPr id="2" name="Slide Number Placeholder 1"/>
          <p:cNvSpPr>
            <a:spLocks noGrp="1"/>
          </p:cNvSpPr>
          <p:nvPr>
            <p:ph type="sldNum" sz="quarter" idx="12"/>
          </p:nvPr>
        </p:nvSpPr>
        <p:spPr/>
        <p:txBody>
          <a:bodyPr/>
          <a:lstStyle/>
          <a:p>
            <a:fld id="{65C87A04-C735-2446-B1C2-8DD58B47DCAD}" type="slidenum">
              <a:rPr lang="en-US" smtClean="0"/>
              <a:pPr/>
              <a:t>10</a:t>
            </a:fld>
            <a:endParaRPr lang="en-US"/>
          </a:p>
        </p:txBody>
      </p:sp>
    </p:spTree>
    <p:extLst>
      <p:ext uri="{BB962C8B-B14F-4D97-AF65-F5344CB8AC3E}">
        <p14:creationId xmlns:p14="http://schemas.microsoft.com/office/powerpoint/2010/main" val="9946191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758392" y="1190424"/>
            <a:ext cx="7239000" cy="3759200"/>
          </a:xfrm>
          <a:prstGeom prst="rect">
            <a:avLst/>
          </a:prstGeom>
        </p:spPr>
      </p:pic>
      <p:sp>
        <p:nvSpPr>
          <p:cNvPr id="6" name="TextBox 5"/>
          <p:cNvSpPr txBox="1"/>
          <p:nvPr/>
        </p:nvSpPr>
        <p:spPr>
          <a:xfrm>
            <a:off x="6276547" y="6519648"/>
            <a:ext cx="2858475" cy="338554"/>
          </a:xfrm>
          <a:prstGeom prst="rect">
            <a:avLst/>
          </a:prstGeom>
          <a:noFill/>
        </p:spPr>
        <p:txBody>
          <a:bodyPr wrap="none" rtlCol="0">
            <a:spAutoFit/>
          </a:bodyPr>
          <a:lstStyle/>
          <a:p>
            <a:r>
              <a:rPr lang="en-US" sz="1600" dirty="0"/>
              <a:t>Figure: Cronin &amp; Gonzalez, 2007</a:t>
            </a:r>
          </a:p>
        </p:txBody>
      </p:sp>
      <p:sp>
        <p:nvSpPr>
          <p:cNvPr id="4" name="TextBox 3"/>
          <p:cNvSpPr txBox="1"/>
          <p:nvPr/>
        </p:nvSpPr>
        <p:spPr>
          <a:xfrm>
            <a:off x="310672" y="82226"/>
            <a:ext cx="8316402" cy="1200328"/>
          </a:xfrm>
          <a:prstGeom prst="rect">
            <a:avLst/>
          </a:prstGeom>
          <a:noFill/>
        </p:spPr>
        <p:txBody>
          <a:bodyPr wrap="square" rtlCol="0">
            <a:spAutoFit/>
          </a:bodyPr>
          <a:lstStyle/>
          <a:p>
            <a:r>
              <a:rPr lang="en-US" sz="2400" dirty="0">
                <a:solidFill>
                  <a:srgbClr val="0000FF"/>
                </a:solidFill>
              </a:rPr>
              <a:t>Clicker Q: </a:t>
            </a:r>
            <a:r>
              <a:rPr lang="en-US" sz="2400" dirty="0"/>
              <a:t>The graph below shows the numbers of people entering and leaving a store each minute. </a:t>
            </a:r>
            <a:r>
              <a:rPr lang="en-US" sz="2400" b="1" dirty="0"/>
              <a:t>During which minute did the most people leave the store</a:t>
            </a:r>
            <a:r>
              <a:rPr lang="en-US" sz="2400" dirty="0"/>
              <a:t>?  </a:t>
            </a:r>
          </a:p>
        </p:txBody>
      </p:sp>
      <p:sp>
        <p:nvSpPr>
          <p:cNvPr id="3" name="TextBox 2"/>
          <p:cNvSpPr txBox="1"/>
          <p:nvPr/>
        </p:nvSpPr>
        <p:spPr>
          <a:xfrm>
            <a:off x="1658165" y="4751046"/>
            <a:ext cx="3403496" cy="1938992"/>
          </a:xfrm>
          <a:prstGeom prst="rect">
            <a:avLst/>
          </a:prstGeom>
          <a:noFill/>
        </p:spPr>
        <p:txBody>
          <a:bodyPr wrap="none" rtlCol="0">
            <a:spAutoFit/>
          </a:bodyPr>
          <a:lstStyle/>
          <a:p>
            <a:pPr marL="342900" indent="-342900">
              <a:buAutoNum type="alphaUcPeriod"/>
            </a:pPr>
            <a:r>
              <a:rPr lang="en-US" sz="2400" dirty="0">
                <a:solidFill>
                  <a:srgbClr val="0000FF"/>
                </a:solidFill>
              </a:rPr>
              <a:t> Minute 4</a:t>
            </a:r>
          </a:p>
          <a:p>
            <a:pPr marL="342900" indent="-342900">
              <a:buAutoNum type="alphaUcPeriod"/>
            </a:pPr>
            <a:r>
              <a:rPr lang="en-US" sz="2400" dirty="0">
                <a:solidFill>
                  <a:srgbClr val="0000FF"/>
                </a:solidFill>
              </a:rPr>
              <a:t> Minute 8</a:t>
            </a:r>
          </a:p>
          <a:p>
            <a:pPr marL="342900" indent="-342900">
              <a:buAutoNum type="alphaUcPeriod"/>
            </a:pPr>
            <a:r>
              <a:rPr lang="en-US" sz="2400" dirty="0">
                <a:solidFill>
                  <a:srgbClr val="0000FF"/>
                </a:solidFill>
              </a:rPr>
              <a:t> Minute 17</a:t>
            </a:r>
          </a:p>
          <a:p>
            <a:pPr marL="342900" indent="-342900">
              <a:buAutoNum type="alphaUcPeriod"/>
            </a:pPr>
            <a:r>
              <a:rPr lang="en-US" sz="2400" dirty="0">
                <a:solidFill>
                  <a:srgbClr val="0000FF"/>
                </a:solidFill>
              </a:rPr>
              <a:t> Minute 21</a:t>
            </a:r>
          </a:p>
          <a:p>
            <a:pPr marL="342900" indent="-342900">
              <a:buAutoNum type="alphaUcPeriod"/>
            </a:pPr>
            <a:r>
              <a:rPr lang="en-US" sz="2400" dirty="0">
                <a:solidFill>
                  <a:srgbClr val="0000FF"/>
                </a:solidFill>
              </a:rPr>
              <a:t> Cannot be determined</a:t>
            </a:r>
          </a:p>
        </p:txBody>
      </p:sp>
      <p:sp>
        <p:nvSpPr>
          <p:cNvPr id="2" name="Slide Number Placeholder 1"/>
          <p:cNvSpPr>
            <a:spLocks noGrp="1"/>
          </p:cNvSpPr>
          <p:nvPr>
            <p:ph type="sldNum" sz="quarter" idx="12"/>
          </p:nvPr>
        </p:nvSpPr>
        <p:spPr/>
        <p:txBody>
          <a:bodyPr/>
          <a:lstStyle/>
          <a:p>
            <a:fld id="{65C87A04-C735-2446-B1C2-8DD58B47DCAD}" type="slidenum">
              <a:rPr lang="en-US" smtClean="0"/>
              <a:pPr/>
              <a:t>11</a:t>
            </a:fld>
            <a:endParaRPr lang="en-US"/>
          </a:p>
        </p:txBody>
      </p:sp>
    </p:spTree>
    <p:extLst>
      <p:ext uri="{BB962C8B-B14F-4D97-AF65-F5344CB8AC3E}">
        <p14:creationId xmlns:p14="http://schemas.microsoft.com/office/powerpoint/2010/main" val="267935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758392" y="1190424"/>
            <a:ext cx="7239000" cy="3759200"/>
          </a:xfrm>
          <a:prstGeom prst="rect">
            <a:avLst/>
          </a:prstGeom>
        </p:spPr>
      </p:pic>
      <p:sp>
        <p:nvSpPr>
          <p:cNvPr id="6" name="TextBox 5"/>
          <p:cNvSpPr txBox="1"/>
          <p:nvPr/>
        </p:nvSpPr>
        <p:spPr>
          <a:xfrm>
            <a:off x="6276547" y="6519648"/>
            <a:ext cx="2858475" cy="338554"/>
          </a:xfrm>
          <a:prstGeom prst="rect">
            <a:avLst/>
          </a:prstGeom>
          <a:noFill/>
        </p:spPr>
        <p:txBody>
          <a:bodyPr wrap="none" rtlCol="0">
            <a:spAutoFit/>
          </a:bodyPr>
          <a:lstStyle/>
          <a:p>
            <a:r>
              <a:rPr lang="en-US" sz="1600" dirty="0"/>
              <a:t>Figure: Cronin &amp; Gonzalez, 2007</a:t>
            </a:r>
          </a:p>
        </p:txBody>
      </p:sp>
      <p:sp>
        <p:nvSpPr>
          <p:cNvPr id="4" name="TextBox 3"/>
          <p:cNvSpPr txBox="1"/>
          <p:nvPr/>
        </p:nvSpPr>
        <p:spPr>
          <a:xfrm>
            <a:off x="310672" y="82226"/>
            <a:ext cx="8316402" cy="1200328"/>
          </a:xfrm>
          <a:prstGeom prst="rect">
            <a:avLst/>
          </a:prstGeom>
          <a:noFill/>
        </p:spPr>
        <p:txBody>
          <a:bodyPr wrap="square" rtlCol="0">
            <a:spAutoFit/>
          </a:bodyPr>
          <a:lstStyle/>
          <a:p>
            <a:r>
              <a:rPr lang="en-US" sz="2400" dirty="0">
                <a:solidFill>
                  <a:srgbClr val="0000FF"/>
                </a:solidFill>
              </a:rPr>
              <a:t>Clicker Q: </a:t>
            </a:r>
            <a:r>
              <a:rPr lang="en-US" sz="2400" dirty="0"/>
              <a:t>The graph below shows the numbers of people entering and leaving a store each minute. During which minute were the </a:t>
            </a:r>
            <a:r>
              <a:rPr lang="en-US" sz="2400" b="1" dirty="0"/>
              <a:t>MOST</a:t>
            </a:r>
            <a:r>
              <a:rPr lang="en-US" sz="2400" dirty="0"/>
              <a:t> people in the store?  </a:t>
            </a:r>
          </a:p>
        </p:txBody>
      </p:sp>
      <p:sp>
        <p:nvSpPr>
          <p:cNvPr id="3" name="TextBox 2"/>
          <p:cNvSpPr txBox="1"/>
          <p:nvPr/>
        </p:nvSpPr>
        <p:spPr>
          <a:xfrm>
            <a:off x="1658165" y="4751046"/>
            <a:ext cx="3403496" cy="1938992"/>
          </a:xfrm>
          <a:prstGeom prst="rect">
            <a:avLst/>
          </a:prstGeom>
          <a:noFill/>
        </p:spPr>
        <p:txBody>
          <a:bodyPr wrap="none" rtlCol="0">
            <a:spAutoFit/>
          </a:bodyPr>
          <a:lstStyle/>
          <a:p>
            <a:pPr marL="342900" indent="-342900">
              <a:buAutoNum type="alphaUcPeriod"/>
            </a:pPr>
            <a:r>
              <a:rPr lang="en-US" sz="2400" dirty="0">
                <a:solidFill>
                  <a:srgbClr val="0000FF"/>
                </a:solidFill>
              </a:rPr>
              <a:t> Minute 4</a:t>
            </a:r>
          </a:p>
          <a:p>
            <a:pPr marL="342900" indent="-342900">
              <a:buAutoNum type="alphaUcPeriod"/>
            </a:pPr>
            <a:r>
              <a:rPr lang="en-US" sz="2400" dirty="0">
                <a:solidFill>
                  <a:srgbClr val="0000FF"/>
                </a:solidFill>
              </a:rPr>
              <a:t> Minute 8</a:t>
            </a:r>
          </a:p>
          <a:p>
            <a:pPr marL="342900" indent="-342900">
              <a:buAutoNum type="alphaUcPeriod"/>
            </a:pPr>
            <a:r>
              <a:rPr lang="en-US" sz="2400" dirty="0">
                <a:solidFill>
                  <a:srgbClr val="0000FF"/>
                </a:solidFill>
              </a:rPr>
              <a:t> Minute 13</a:t>
            </a:r>
          </a:p>
          <a:p>
            <a:pPr marL="342900" indent="-342900">
              <a:buAutoNum type="alphaUcPeriod"/>
            </a:pPr>
            <a:r>
              <a:rPr lang="en-US" sz="2400" dirty="0">
                <a:solidFill>
                  <a:srgbClr val="0000FF"/>
                </a:solidFill>
              </a:rPr>
              <a:t> Minute 17</a:t>
            </a:r>
          </a:p>
          <a:p>
            <a:pPr marL="342900" indent="-342900">
              <a:buAutoNum type="alphaUcPeriod"/>
            </a:pPr>
            <a:r>
              <a:rPr lang="en-US" sz="2400" dirty="0">
                <a:solidFill>
                  <a:srgbClr val="0000FF"/>
                </a:solidFill>
              </a:rPr>
              <a:t> Cannot be determined</a:t>
            </a:r>
          </a:p>
        </p:txBody>
      </p:sp>
      <p:sp>
        <p:nvSpPr>
          <p:cNvPr id="2" name="Slide Number Placeholder 1"/>
          <p:cNvSpPr>
            <a:spLocks noGrp="1"/>
          </p:cNvSpPr>
          <p:nvPr>
            <p:ph type="sldNum" sz="quarter" idx="12"/>
          </p:nvPr>
        </p:nvSpPr>
        <p:spPr/>
        <p:txBody>
          <a:bodyPr/>
          <a:lstStyle/>
          <a:p>
            <a:fld id="{65C87A04-C735-2446-B1C2-8DD58B47DCAD}" type="slidenum">
              <a:rPr lang="en-US" smtClean="0"/>
              <a:pPr/>
              <a:t>12</a:t>
            </a:fld>
            <a:endParaRPr lang="en-US"/>
          </a:p>
        </p:txBody>
      </p:sp>
    </p:spTree>
    <p:extLst>
      <p:ext uri="{BB962C8B-B14F-4D97-AF65-F5344CB8AC3E}">
        <p14:creationId xmlns:p14="http://schemas.microsoft.com/office/powerpoint/2010/main" val="2679356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758392" y="1190424"/>
            <a:ext cx="7239000" cy="3759200"/>
          </a:xfrm>
          <a:prstGeom prst="rect">
            <a:avLst/>
          </a:prstGeom>
        </p:spPr>
      </p:pic>
      <p:sp>
        <p:nvSpPr>
          <p:cNvPr id="6" name="TextBox 5"/>
          <p:cNvSpPr txBox="1"/>
          <p:nvPr/>
        </p:nvSpPr>
        <p:spPr>
          <a:xfrm>
            <a:off x="6276547" y="6519648"/>
            <a:ext cx="2858475" cy="338554"/>
          </a:xfrm>
          <a:prstGeom prst="rect">
            <a:avLst/>
          </a:prstGeom>
          <a:noFill/>
        </p:spPr>
        <p:txBody>
          <a:bodyPr wrap="none" rtlCol="0">
            <a:spAutoFit/>
          </a:bodyPr>
          <a:lstStyle/>
          <a:p>
            <a:r>
              <a:rPr lang="en-US" sz="1600" dirty="0"/>
              <a:t>Figure: Cronin &amp; Gonzalez, 2007</a:t>
            </a:r>
          </a:p>
        </p:txBody>
      </p:sp>
      <p:sp>
        <p:nvSpPr>
          <p:cNvPr id="4" name="TextBox 3"/>
          <p:cNvSpPr txBox="1"/>
          <p:nvPr/>
        </p:nvSpPr>
        <p:spPr>
          <a:xfrm>
            <a:off x="310672" y="82226"/>
            <a:ext cx="8316402" cy="1200328"/>
          </a:xfrm>
          <a:prstGeom prst="rect">
            <a:avLst/>
          </a:prstGeom>
          <a:noFill/>
        </p:spPr>
        <p:txBody>
          <a:bodyPr wrap="square" rtlCol="0">
            <a:spAutoFit/>
          </a:bodyPr>
          <a:lstStyle/>
          <a:p>
            <a:r>
              <a:rPr lang="en-US" sz="2400" dirty="0">
                <a:solidFill>
                  <a:srgbClr val="0000FF"/>
                </a:solidFill>
              </a:rPr>
              <a:t>Clicker Q: </a:t>
            </a:r>
            <a:r>
              <a:rPr lang="en-US" sz="2400" dirty="0"/>
              <a:t>The graph below shows the numbers of people entering and leaving a store each minute. During which minute were the </a:t>
            </a:r>
            <a:r>
              <a:rPr lang="en-US" sz="2400" b="1" dirty="0"/>
              <a:t>FEWEST</a:t>
            </a:r>
            <a:r>
              <a:rPr lang="en-US" sz="2400" dirty="0"/>
              <a:t> people in the store?  </a:t>
            </a:r>
          </a:p>
        </p:txBody>
      </p:sp>
      <p:sp>
        <p:nvSpPr>
          <p:cNvPr id="3" name="TextBox 2"/>
          <p:cNvSpPr txBox="1"/>
          <p:nvPr/>
        </p:nvSpPr>
        <p:spPr>
          <a:xfrm>
            <a:off x="1658165" y="4751046"/>
            <a:ext cx="3403496" cy="1938992"/>
          </a:xfrm>
          <a:prstGeom prst="rect">
            <a:avLst/>
          </a:prstGeom>
          <a:noFill/>
        </p:spPr>
        <p:txBody>
          <a:bodyPr wrap="none" rtlCol="0">
            <a:spAutoFit/>
          </a:bodyPr>
          <a:lstStyle/>
          <a:p>
            <a:pPr marL="342900" indent="-342900">
              <a:buAutoNum type="alphaUcPeriod"/>
            </a:pPr>
            <a:r>
              <a:rPr lang="en-US" sz="2400" dirty="0">
                <a:solidFill>
                  <a:srgbClr val="0000FF"/>
                </a:solidFill>
              </a:rPr>
              <a:t> Minute 1</a:t>
            </a:r>
          </a:p>
          <a:p>
            <a:pPr marL="342900" indent="-342900">
              <a:buAutoNum type="alphaUcPeriod"/>
            </a:pPr>
            <a:r>
              <a:rPr lang="en-US" sz="2400" dirty="0">
                <a:solidFill>
                  <a:srgbClr val="0000FF"/>
                </a:solidFill>
              </a:rPr>
              <a:t> Minute 13</a:t>
            </a:r>
          </a:p>
          <a:p>
            <a:pPr marL="342900" indent="-342900">
              <a:buAutoNum type="alphaUcPeriod"/>
            </a:pPr>
            <a:r>
              <a:rPr lang="en-US" sz="2400" dirty="0">
                <a:solidFill>
                  <a:srgbClr val="0000FF"/>
                </a:solidFill>
              </a:rPr>
              <a:t> Minute 17</a:t>
            </a:r>
          </a:p>
          <a:p>
            <a:pPr marL="342900" indent="-342900">
              <a:buAutoNum type="alphaUcPeriod"/>
            </a:pPr>
            <a:r>
              <a:rPr lang="en-US" sz="2400" dirty="0">
                <a:solidFill>
                  <a:srgbClr val="0000FF"/>
                </a:solidFill>
              </a:rPr>
              <a:t> Minute 30</a:t>
            </a:r>
          </a:p>
          <a:p>
            <a:pPr marL="342900" indent="-342900">
              <a:buAutoNum type="alphaUcPeriod"/>
            </a:pPr>
            <a:r>
              <a:rPr lang="en-US" sz="2400" dirty="0">
                <a:solidFill>
                  <a:srgbClr val="0000FF"/>
                </a:solidFill>
              </a:rPr>
              <a:t> Cannot be determined</a:t>
            </a:r>
          </a:p>
        </p:txBody>
      </p:sp>
      <p:sp>
        <p:nvSpPr>
          <p:cNvPr id="2" name="Slide Number Placeholder 1"/>
          <p:cNvSpPr>
            <a:spLocks noGrp="1"/>
          </p:cNvSpPr>
          <p:nvPr>
            <p:ph type="sldNum" sz="quarter" idx="12"/>
          </p:nvPr>
        </p:nvSpPr>
        <p:spPr/>
        <p:txBody>
          <a:bodyPr/>
          <a:lstStyle/>
          <a:p>
            <a:fld id="{65C87A04-C735-2446-B1C2-8DD58B47DCAD}" type="slidenum">
              <a:rPr lang="en-US" smtClean="0"/>
              <a:pPr/>
              <a:t>13</a:t>
            </a:fld>
            <a:endParaRPr lang="en-US"/>
          </a:p>
        </p:txBody>
      </p:sp>
    </p:spTree>
    <p:extLst>
      <p:ext uri="{BB962C8B-B14F-4D97-AF65-F5344CB8AC3E}">
        <p14:creationId xmlns:p14="http://schemas.microsoft.com/office/powerpoint/2010/main" val="267935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4815" y="82227"/>
            <a:ext cx="7596050" cy="769441"/>
          </a:xfrm>
          <a:prstGeom prst="rect">
            <a:avLst/>
          </a:prstGeom>
          <a:noFill/>
        </p:spPr>
        <p:txBody>
          <a:bodyPr wrap="none" rtlCol="0">
            <a:spAutoFit/>
          </a:bodyPr>
          <a:lstStyle/>
          <a:p>
            <a:r>
              <a:rPr lang="en-US" sz="4400" dirty="0">
                <a:solidFill>
                  <a:srgbClr val="0000FF"/>
                </a:solidFill>
              </a:rPr>
              <a:t>Systems dynamics: Stock &amp; Flow</a:t>
            </a:r>
          </a:p>
        </p:txBody>
      </p:sp>
      <p:sp>
        <p:nvSpPr>
          <p:cNvPr id="6" name="TextBox 5"/>
          <p:cNvSpPr txBox="1"/>
          <p:nvPr/>
        </p:nvSpPr>
        <p:spPr>
          <a:xfrm>
            <a:off x="264207" y="825565"/>
            <a:ext cx="8633944" cy="954107"/>
          </a:xfrm>
          <a:prstGeom prst="rect">
            <a:avLst/>
          </a:prstGeom>
          <a:noFill/>
        </p:spPr>
        <p:txBody>
          <a:bodyPr wrap="square" rtlCol="0">
            <a:spAutoFit/>
          </a:bodyPr>
          <a:lstStyle/>
          <a:p>
            <a:r>
              <a:rPr lang="en-US" sz="3200" dirty="0"/>
              <a:t>STOCK</a:t>
            </a:r>
            <a:r>
              <a:rPr lang="en-US" sz="2400" dirty="0"/>
              <a:t>:  Amount or quantity of something residing in a particular place at a particular time</a:t>
            </a:r>
          </a:p>
        </p:txBody>
      </p:sp>
      <p:sp>
        <p:nvSpPr>
          <p:cNvPr id="5" name="TextBox 4"/>
          <p:cNvSpPr txBox="1"/>
          <p:nvPr/>
        </p:nvSpPr>
        <p:spPr>
          <a:xfrm>
            <a:off x="635027" y="1838294"/>
            <a:ext cx="7526344" cy="369332"/>
          </a:xfrm>
          <a:prstGeom prst="rect">
            <a:avLst/>
          </a:prstGeom>
          <a:noFill/>
        </p:spPr>
        <p:txBody>
          <a:bodyPr wrap="none" rtlCol="0">
            <a:spAutoFit/>
          </a:bodyPr>
          <a:lstStyle/>
          <a:p>
            <a:r>
              <a:rPr lang="en-US" i="1" dirty="0"/>
              <a:t>apples in a basket, water in a glacier, fish in the sea, knowledge in your brain… </a:t>
            </a:r>
          </a:p>
        </p:txBody>
      </p:sp>
      <p:sp>
        <p:nvSpPr>
          <p:cNvPr id="7" name="TextBox 6"/>
          <p:cNvSpPr txBox="1"/>
          <p:nvPr/>
        </p:nvSpPr>
        <p:spPr>
          <a:xfrm>
            <a:off x="233231" y="2333688"/>
            <a:ext cx="8633944" cy="954107"/>
          </a:xfrm>
          <a:prstGeom prst="rect">
            <a:avLst/>
          </a:prstGeom>
          <a:noFill/>
        </p:spPr>
        <p:txBody>
          <a:bodyPr wrap="square" rtlCol="0">
            <a:spAutoFit/>
          </a:bodyPr>
          <a:lstStyle/>
          <a:p>
            <a:r>
              <a:rPr lang="en-US" sz="3200" dirty="0"/>
              <a:t>FLOW</a:t>
            </a:r>
            <a:r>
              <a:rPr lang="en-US" sz="2400" dirty="0"/>
              <a:t>:  The rate at which stuff adds or subtracts from a stock.  Since flow is a RATE, there is always an element of TIME included.    </a:t>
            </a:r>
          </a:p>
        </p:txBody>
      </p:sp>
      <p:sp>
        <p:nvSpPr>
          <p:cNvPr id="8" name="TextBox 7"/>
          <p:cNvSpPr txBox="1"/>
          <p:nvPr/>
        </p:nvSpPr>
        <p:spPr>
          <a:xfrm>
            <a:off x="635027" y="3287795"/>
            <a:ext cx="6506076" cy="646331"/>
          </a:xfrm>
          <a:prstGeom prst="rect">
            <a:avLst/>
          </a:prstGeom>
          <a:noFill/>
        </p:spPr>
        <p:txBody>
          <a:bodyPr wrap="none" rtlCol="0">
            <a:spAutoFit/>
          </a:bodyPr>
          <a:lstStyle/>
          <a:p>
            <a:r>
              <a:rPr lang="en-US" i="1" dirty="0"/>
              <a:t>apples picked per hour, water melted per month, fish born per year, </a:t>
            </a:r>
          </a:p>
          <a:p>
            <a:r>
              <a:rPr lang="en-US" i="1" dirty="0"/>
              <a:t>knowledge GAINED PER 90MIN EOSC340 CLASS</a:t>
            </a:r>
          </a:p>
        </p:txBody>
      </p:sp>
      <p:sp>
        <p:nvSpPr>
          <p:cNvPr id="9" name="TextBox 8"/>
          <p:cNvSpPr txBox="1"/>
          <p:nvPr/>
        </p:nvSpPr>
        <p:spPr>
          <a:xfrm>
            <a:off x="155791" y="3827784"/>
            <a:ext cx="8633944" cy="1077218"/>
          </a:xfrm>
          <a:prstGeom prst="rect">
            <a:avLst/>
          </a:prstGeom>
          <a:noFill/>
        </p:spPr>
        <p:txBody>
          <a:bodyPr wrap="square" rtlCol="0">
            <a:spAutoFit/>
          </a:bodyPr>
          <a:lstStyle/>
          <a:p>
            <a:r>
              <a:rPr lang="en-US" sz="3200" dirty="0"/>
              <a:t>INFLOW</a:t>
            </a:r>
            <a:r>
              <a:rPr lang="en-US" sz="2400" dirty="0"/>
              <a:t>:  The rate at which stuff flows IN.  </a:t>
            </a:r>
          </a:p>
          <a:p>
            <a:r>
              <a:rPr lang="en-US" sz="3200" dirty="0"/>
              <a:t>OUTFLOW</a:t>
            </a:r>
            <a:r>
              <a:rPr lang="en-US" sz="2400" dirty="0"/>
              <a:t>:  The rate at which stuff flows OUT.</a:t>
            </a:r>
          </a:p>
        </p:txBody>
      </p:sp>
      <p:sp>
        <p:nvSpPr>
          <p:cNvPr id="10" name="TextBox 9"/>
          <p:cNvSpPr txBox="1"/>
          <p:nvPr/>
        </p:nvSpPr>
        <p:spPr>
          <a:xfrm>
            <a:off x="284996" y="5701521"/>
            <a:ext cx="9003697" cy="1077218"/>
          </a:xfrm>
          <a:prstGeom prst="rect">
            <a:avLst/>
          </a:prstGeom>
          <a:noFill/>
        </p:spPr>
        <p:txBody>
          <a:bodyPr wrap="square" rtlCol="0">
            <a:spAutoFit/>
          </a:bodyPr>
          <a:lstStyle/>
          <a:p>
            <a:r>
              <a:rPr lang="en-US" sz="3200" dirty="0">
                <a:solidFill>
                  <a:srgbClr val="FF0000"/>
                </a:solidFill>
              </a:rPr>
              <a:t>The STOCK, at any moment, is the result of the </a:t>
            </a:r>
            <a:r>
              <a:rPr lang="en-US" sz="3200" b="1" dirty="0">
                <a:solidFill>
                  <a:srgbClr val="FF0000"/>
                </a:solidFill>
              </a:rPr>
              <a:t>COMBINED HISTORY </a:t>
            </a:r>
            <a:r>
              <a:rPr lang="en-US" sz="3200" dirty="0">
                <a:solidFill>
                  <a:srgbClr val="FF0000"/>
                </a:solidFill>
              </a:rPr>
              <a:t>of INFLOW and OUTFLOW</a:t>
            </a:r>
          </a:p>
        </p:txBody>
      </p:sp>
      <p:sp>
        <p:nvSpPr>
          <p:cNvPr id="2" name="Right Arrow 1"/>
          <p:cNvSpPr/>
          <p:nvPr/>
        </p:nvSpPr>
        <p:spPr>
          <a:xfrm>
            <a:off x="1723571" y="5134428"/>
            <a:ext cx="1288143" cy="44009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ight Arrow 11"/>
          <p:cNvSpPr/>
          <p:nvPr/>
        </p:nvSpPr>
        <p:spPr>
          <a:xfrm>
            <a:off x="4716361" y="5134428"/>
            <a:ext cx="1288143" cy="44009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769123" y="5078187"/>
            <a:ext cx="969135" cy="461665"/>
          </a:xfrm>
          <a:prstGeom prst="rect">
            <a:avLst/>
          </a:prstGeom>
          <a:noFill/>
        </p:spPr>
        <p:txBody>
          <a:bodyPr wrap="none" rtlCol="0">
            <a:spAutoFit/>
          </a:bodyPr>
          <a:lstStyle/>
          <a:p>
            <a:r>
              <a:rPr lang="en-US" sz="2400" dirty="0"/>
              <a:t>Inflow</a:t>
            </a:r>
          </a:p>
        </p:txBody>
      </p:sp>
      <p:sp>
        <p:nvSpPr>
          <p:cNvPr id="13" name="TextBox 12"/>
          <p:cNvSpPr txBox="1"/>
          <p:nvPr/>
        </p:nvSpPr>
        <p:spPr>
          <a:xfrm>
            <a:off x="6004504" y="5079999"/>
            <a:ext cx="1191552" cy="461665"/>
          </a:xfrm>
          <a:prstGeom prst="rect">
            <a:avLst/>
          </a:prstGeom>
          <a:noFill/>
        </p:spPr>
        <p:txBody>
          <a:bodyPr wrap="none" rtlCol="0">
            <a:spAutoFit/>
          </a:bodyPr>
          <a:lstStyle/>
          <a:p>
            <a:r>
              <a:rPr lang="en-US" sz="2400" dirty="0"/>
              <a:t>Outflow</a:t>
            </a:r>
          </a:p>
        </p:txBody>
      </p:sp>
      <p:sp>
        <p:nvSpPr>
          <p:cNvPr id="11" name="TextBox 10"/>
          <p:cNvSpPr txBox="1"/>
          <p:nvPr/>
        </p:nvSpPr>
        <p:spPr>
          <a:xfrm>
            <a:off x="3029857" y="4974760"/>
            <a:ext cx="1686504" cy="769441"/>
          </a:xfrm>
          <a:prstGeom prst="rect">
            <a:avLst/>
          </a:prstGeom>
          <a:noFill/>
          <a:ln w="38100" cmpd="sng">
            <a:solidFill>
              <a:srgbClr val="000000"/>
            </a:solidFill>
          </a:ln>
        </p:spPr>
        <p:txBody>
          <a:bodyPr wrap="none" rtlCol="0">
            <a:spAutoFit/>
          </a:bodyPr>
          <a:lstStyle/>
          <a:p>
            <a:r>
              <a:rPr lang="en-US" sz="4400" dirty="0"/>
              <a:t>STOCK</a:t>
            </a:r>
          </a:p>
        </p:txBody>
      </p:sp>
      <p:sp>
        <p:nvSpPr>
          <p:cNvPr id="14" name="Slide Number Placeholder 13"/>
          <p:cNvSpPr>
            <a:spLocks noGrp="1"/>
          </p:cNvSpPr>
          <p:nvPr>
            <p:ph type="sldNum" sz="quarter" idx="12"/>
          </p:nvPr>
        </p:nvSpPr>
        <p:spPr/>
        <p:txBody>
          <a:bodyPr/>
          <a:lstStyle/>
          <a:p>
            <a:fld id="{65C87A04-C735-2446-B1C2-8DD58B47DCAD}" type="slidenum">
              <a:rPr lang="en-US" smtClean="0"/>
              <a:pPr/>
              <a:t>14</a:t>
            </a:fld>
            <a:endParaRPr lang="en-US"/>
          </a:p>
        </p:txBody>
      </p:sp>
    </p:spTree>
    <p:extLst>
      <p:ext uri="{BB962C8B-B14F-4D97-AF65-F5344CB8AC3E}">
        <p14:creationId xmlns:p14="http://schemas.microsoft.com/office/powerpoint/2010/main" val="16563836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4815" y="82227"/>
            <a:ext cx="7596050" cy="769441"/>
          </a:xfrm>
          <a:prstGeom prst="rect">
            <a:avLst/>
          </a:prstGeom>
          <a:noFill/>
        </p:spPr>
        <p:txBody>
          <a:bodyPr wrap="none" rtlCol="0">
            <a:spAutoFit/>
          </a:bodyPr>
          <a:lstStyle/>
          <a:p>
            <a:r>
              <a:rPr lang="en-US" sz="4400" dirty="0">
                <a:solidFill>
                  <a:srgbClr val="0000FF"/>
                </a:solidFill>
              </a:rPr>
              <a:t>Systems dynamics: Stock &amp; Flow</a:t>
            </a:r>
          </a:p>
        </p:txBody>
      </p:sp>
      <p:sp>
        <p:nvSpPr>
          <p:cNvPr id="11" name="TextBox 10"/>
          <p:cNvSpPr txBox="1"/>
          <p:nvPr/>
        </p:nvSpPr>
        <p:spPr>
          <a:xfrm>
            <a:off x="652759" y="1138499"/>
            <a:ext cx="7348241" cy="954107"/>
          </a:xfrm>
          <a:prstGeom prst="rect">
            <a:avLst/>
          </a:prstGeom>
          <a:noFill/>
        </p:spPr>
        <p:txBody>
          <a:bodyPr wrap="square" rtlCol="0">
            <a:spAutoFit/>
          </a:bodyPr>
          <a:lstStyle/>
          <a:p>
            <a:r>
              <a:rPr lang="en-US" sz="2800" dirty="0">
                <a:solidFill>
                  <a:srgbClr val="FF0000"/>
                </a:solidFill>
              </a:rPr>
              <a:t>The </a:t>
            </a:r>
            <a:r>
              <a:rPr lang="en-US" sz="2800" b="1" dirty="0">
                <a:solidFill>
                  <a:srgbClr val="FF0000"/>
                </a:solidFill>
              </a:rPr>
              <a:t>RATE AT WHICH THE STOCK CHANGES</a:t>
            </a:r>
            <a:r>
              <a:rPr lang="en-US" sz="2800" dirty="0">
                <a:solidFill>
                  <a:srgbClr val="FF0000"/>
                </a:solidFill>
              </a:rPr>
              <a:t>, is the difference between the INFLOW &amp; the OUTFLOW</a:t>
            </a:r>
          </a:p>
        </p:txBody>
      </p:sp>
      <p:graphicFrame>
        <p:nvGraphicFramePr>
          <p:cNvPr id="54275" name="Object 3"/>
          <p:cNvGraphicFramePr>
            <a:graphicFrameLocks noChangeAspect="1"/>
          </p:cNvGraphicFramePr>
          <p:nvPr>
            <p:extLst>
              <p:ext uri="{D42A27DB-BD31-4B8C-83A1-F6EECF244321}">
                <p14:modId xmlns:p14="http://schemas.microsoft.com/office/powerpoint/2010/main" val="2786910896"/>
              </p:ext>
            </p:extLst>
          </p:nvPr>
        </p:nvGraphicFramePr>
        <p:xfrm>
          <a:off x="2191131" y="2560109"/>
          <a:ext cx="4368875" cy="938499"/>
        </p:xfrm>
        <a:graphic>
          <a:graphicData uri="http://schemas.openxmlformats.org/presentationml/2006/ole">
            <mc:AlternateContent xmlns:mc="http://schemas.openxmlformats.org/markup-compatibility/2006">
              <mc:Choice xmlns:v="urn:schemas-microsoft-com:vml" Requires="v">
                <p:oleObj spid="_x0000_s54521" name="Equation" r:id="rId4" imgW="1714500" imgH="368300" progId="Equation.3">
                  <p:embed/>
                </p:oleObj>
              </mc:Choice>
              <mc:Fallback>
                <p:oleObj name="Equation" r:id="rId4" imgW="1714500" imgH="368300" progId="Equation.3">
                  <p:embed/>
                  <p:pic>
                    <p:nvPicPr>
                      <p:cNvPr id="0" name="Picture 6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91131" y="2560109"/>
                        <a:ext cx="4368875" cy="938499"/>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14" name="TextBox 13"/>
          <p:cNvSpPr txBox="1"/>
          <p:nvPr/>
        </p:nvSpPr>
        <p:spPr>
          <a:xfrm>
            <a:off x="652759" y="3815183"/>
            <a:ext cx="7850406" cy="1569660"/>
          </a:xfrm>
          <a:prstGeom prst="rect">
            <a:avLst/>
          </a:prstGeom>
          <a:noFill/>
        </p:spPr>
        <p:txBody>
          <a:bodyPr wrap="square" rtlCol="0">
            <a:spAutoFit/>
          </a:bodyPr>
          <a:lstStyle/>
          <a:p>
            <a:r>
              <a:rPr lang="en-US" sz="3200" dirty="0">
                <a:solidFill>
                  <a:srgbClr val="0000FF"/>
                </a:solidFill>
              </a:rPr>
              <a:t>If </a:t>
            </a:r>
            <a:r>
              <a:rPr lang="en-US" sz="3200" i="1" dirty="0" err="1">
                <a:solidFill>
                  <a:srgbClr val="0000FF"/>
                </a:solidFill>
              </a:rPr>
              <a:t>Flow</a:t>
            </a:r>
            <a:r>
              <a:rPr lang="en-US" sz="3200" i="1" baseline="-25000" dirty="0" err="1">
                <a:solidFill>
                  <a:srgbClr val="0000FF"/>
                </a:solidFill>
              </a:rPr>
              <a:t>in</a:t>
            </a:r>
            <a:r>
              <a:rPr lang="en-US" sz="3200" i="1" dirty="0">
                <a:solidFill>
                  <a:srgbClr val="0000FF"/>
                </a:solidFill>
              </a:rPr>
              <a:t> = </a:t>
            </a:r>
            <a:r>
              <a:rPr lang="en-US" sz="3200" i="1" dirty="0" err="1">
                <a:solidFill>
                  <a:srgbClr val="0000FF"/>
                </a:solidFill>
              </a:rPr>
              <a:t>Flow</a:t>
            </a:r>
            <a:r>
              <a:rPr lang="en-US" sz="3200" i="1" baseline="-25000" dirty="0" err="1">
                <a:solidFill>
                  <a:srgbClr val="0000FF"/>
                </a:solidFill>
              </a:rPr>
              <a:t>out</a:t>
            </a:r>
            <a:r>
              <a:rPr lang="en-US" sz="3200" i="1" dirty="0">
                <a:solidFill>
                  <a:srgbClr val="0000FF"/>
                </a:solidFill>
              </a:rPr>
              <a:t> </a:t>
            </a:r>
          </a:p>
          <a:p>
            <a:pPr>
              <a:buFont typeface="Wingdings" pitchFamily="-112" charset="2"/>
              <a:buChar char="à"/>
            </a:pPr>
            <a:r>
              <a:rPr lang="en-US" sz="3200" dirty="0">
                <a:solidFill>
                  <a:srgbClr val="0000FF"/>
                </a:solidFill>
                <a:sym typeface="Wingdings"/>
              </a:rPr>
              <a:t> no change in stock over time </a:t>
            </a:r>
          </a:p>
          <a:p>
            <a:r>
              <a:rPr lang="en-US" sz="3200" dirty="0" err="1">
                <a:solidFill>
                  <a:srgbClr val="0000FF"/>
                </a:solidFill>
                <a:sym typeface="Wingdings"/>
              </a:rPr>
              <a:t></a:t>
            </a:r>
            <a:r>
              <a:rPr lang="en-US" sz="3200" dirty="0">
                <a:solidFill>
                  <a:srgbClr val="0000FF"/>
                </a:solidFill>
                <a:sym typeface="Wingdings"/>
              </a:rPr>
              <a:t> EQUILIBRIUM</a:t>
            </a:r>
            <a:endParaRPr lang="en-US" sz="3200" dirty="0">
              <a:solidFill>
                <a:srgbClr val="0000FF"/>
              </a:solidFill>
            </a:endParaRPr>
          </a:p>
        </p:txBody>
      </p:sp>
      <p:sp>
        <p:nvSpPr>
          <p:cNvPr id="15" name="TextBox 14"/>
          <p:cNvSpPr txBox="1"/>
          <p:nvPr/>
        </p:nvSpPr>
        <p:spPr>
          <a:xfrm>
            <a:off x="483519" y="5568091"/>
            <a:ext cx="8375870" cy="584776"/>
          </a:xfrm>
          <a:prstGeom prst="rect">
            <a:avLst/>
          </a:prstGeom>
          <a:noFill/>
        </p:spPr>
        <p:txBody>
          <a:bodyPr wrap="square" rtlCol="0">
            <a:spAutoFit/>
          </a:bodyPr>
          <a:lstStyle/>
          <a:p>
            <a:r>
              <a:rPr lang="en-US" sz="3200" dirty="0">
                <a:solidFill>
                  <a:srgbClr val="008000"/>
                </a:solidFill>
              </a:rPr>
              <a:t>If </a:t>
            </a:r>
            <a:r>
              <a:rPr lang="en-US" sz="3200" i="1" dirty="0" err="1">
                <a:solidFill>
                  <a:srgbClr val="008000"/>
                </a:solidFill>
              </a:rPr>
              <a:t>Flow</a:t>
            </a:r>
            <a:r>
              <a:rPr lang="en-US" sz="3200" i="1" baseline="-25000" dirty="0" err="1">
                <a:solidFill>
                  <a:srgbClr val="008000"/>
                </a:solidFill>
              </a:rPr>
              <a:t>in</a:t>
            </a:r>
            <a:r>
              <a:rPr lang="en-US" sz="3200" i="1" dirty="0">
                <a:solidFill>
                  <a:srgbClr val="008000"/>
                </a:solidFill>
              </a:rPr>
              <a:t> ≠ </a:t>
            </a:r>
            <a:r>
              <a:rPr lang="en-US" sz="3200" i="1" dirty="0" err="1">
                <a:solidFill>
                  <a:srgbClr val="008000"/>
                </a:solidFill>
              </a:rPr>
              <a:t>Flow</a:t>
            </a:r>
            <a:r>
              <a:rPr lang="en-US" sz="3200" i="1" baseline="-25000" dirty="0" err="1">
                <a:solidFill>
                  <a:srgbClr val="008000"/>
                </a:solidFill>
              </a:rPr>
              <a:t>out</a:t>
            </a:r>
            <a:r>
              <a:rPr lang="en-US" sz="3200" i="1" dirty="0">
                <a:solidFill>
                  <a:srgbClr val="008000"/>
                </a:solidFill>
              </a:rPr>
              <a:t> </a:t>
            </a:r>
            <a:r>
              <a:rPr lang="en-US" sz="3200" i="1" dirty="0" err="1">
                <a:solidFill>
                  <a:srgbClr val="008000"/>
                </a:solidFill>
                <a:sym typeface="Wingdings"/>
              </a:rPr>
              <a:t></a:t>
            </a:r>
            <a:r>
              <a:rPr lang="en-US" sz="3200" i="1" dirty="0">
                <a:solidFill>
                  <a:srgbClr val="008000"/>
                </a:solidFill>
                <a:sym typeface="Wingdings"/>
              </a:rPr>
              <a:t> </a:t>
            </a:r>
            <a:r>
              <a:rPr lang="en-US" sz="3200" dirty="0">
                <a:solidFill>
                  <a:srgbClr val="008000"/>
                </a:solidFill>
                <a:sym typeface="Wingdings"/>
              </a:rPr>
              <a:t>stock will change over time </a:t>
            </a:r>
          </a:p>
        </p:txBody>
      </p:sp>
      <p:sp>
        <p:nvSpPr>
          <p:cNvPr id="2" name="Slide Number Placeholder 1"/>
          <p:cNvSpPr>
            <a:spLocks noGrp="1"/>
          </p:cNvSpPr>
          <p:nvPr>
            <p:ph type="sldNum" sz="quarter" idx="12"/>
          </p:nvPr>
        </p:nvSpPr>
        <p:spPr/>
        <p:txBody>
          <a:bodyPr/>
          <a:lstStyle/>
          <a:p>
            <a:fld id="{65C87A04-C735-2446-B1C2-8DD58B47DCAD}" type="slidenum">
              <a:rPr lang="en-US" smtClean="0"/>
              <a:pPr/>
              <a:t>15</a:t>
            </a:fld>
            <a:endParaRPr lang="en-US"/>
          </a:p>
        </p:txBody>
      </p:sp>
    </p:spTree>
    <p:extLst>
      <p:ext uri="{BB962C8B-B14F-4D97-AF65-F5344CB8AC3E}">
        <p14:creationId xmlns:p14="http://schemas.microsoft.com/office/powerpoint/2010/main" val="1656383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1320" y="97526"/>
            <a:ext cx="5803266" cy="769441"/>
          </a:xfrm>
          <a:prstGeom prst="rect">
            <a:avLst/>
          </a:prstGeom>
          <a:noFill/>
        </p:spPr>
        <p:txBody>
          <a:bodyPr wrap="none" rtlCol="0">
            <a:spAutoFit/>
          </a:bodyPr>
          <a:lstStyle/>
          <a:p>
            <a:r>
              <a:rPr lang="en-US" sz="4400" dirty="0">
                <a:solidFill>
                  <a:srgbClr val="0000FF"/>
                </a:solidFill>
              </a:rPr>
              <a:t>Stock &amp; Flow Worksheet</a:t>
            </a:r>
          </a:p>
        </p:txBody>
      </p:sp>
      <p:sp>
        <p:nvSpPr>
          <p:cNvPr id="2" name="TextBox 1"/>
          <p:cNvSpPr txBox="1"/>
          <p:nvPr/>
        </p:nvSpPr>
        <p:spPr>
          <a:xfrm>
            <a:off x="540993" y="1246374"/>
            <a:ext cx="8185497" cy="1077218"/>
          </a:xfrm>
          <a:prstGeom prst="rect">
            <a:avLst/>
          </a:prstGeom>
          <a:noFill/>
        </p:spPr>
        <p:txBody>
          <a:bodyPr wrap="square" rtlCol="0">
            <a:spAutoFit/>
          </a:bodyPr>
          <a:lstStyle/>
          <a:p>
            <a:r>
              <a:rPr lang="en-US" sz="3200" dirty="0"/>
              <a:t>Work in pairs or 3s.  Once you have a pair or a 3, raise your hands and we’ll get you a worksheet</a:t>
            </a:r>
          </a:p>
        </p:txBody>
      </p:sp>
      <p:sp>
        <p:nvSpPr>
          <p:cNvPr id="4" name="Slide Number Placeholder 3"/>
          <p:cNvSpPr>
            <a:spLocks noGrp="1"/>
          </p:cNvSpPr>
          <p:nvPr>
            <p:ph type="sldNum" sz="quarter" idx="12"/>
          </p:nvPr>
        </p:nvSpPr>
        <p:spPr/>
        <p:txBody>
          <a:bodyPr/>
          <a:lstStyle/>
          <a:p>
            <a:fld id="{65C87A04-C735-2446-B1C2-8DD58B47DCAD}" type="slidenum">
              <a:rPr lang="en-US" smtClean="0"/>
              <a:pPr/>
              <a:t>16</a:t>
            </a:fld>
            <a:endParaRPr lang="en-US"/>
          </a:p>
        </p:txBody>
      </p:sp>
    </p:spTree>
    <p:extLst>
      <p:ext uri="{BB962C8B-B14F-4D97-AF65-F5344CB8AC3E}">
        <p14:creationId xmlns:p14="http://schemas.microsoft.com/office/powerpoint/2010/main" val="7365839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1320" y="97526"/>
            <a:ext cx="7217360" cy="769441"/>
          </a:xfrm>
          <a:prstGeom prst="rect">
            <a:avLst/>
          </a:prstGeom>
          <a:noFill/>
        </p:spPr>
        <p:txBody>
          <a:bodyPr wrap="none" rtlCol="0">
            <a:spAutoFit/>
          </a:bodyPr>
          <a:lstStyle/>
          <a:p>
            <a:r>
              <a:rPr lang="en-US" sz="4400" dirty="0">
                <a:solidFill>
                  <a:srgbClr val="0000FF"/>
                </a:solidFill>
              </a:rPr>
              <a:t>Worksheet PROBLEM 1 clicker:</a:t>
            </a:r>
          </a:p>
        </p:txBody>
      </p:sp>
      <p:pic>
        <p:nvPicPr>
          <p:cNvPr id="2" name="Picture 1" descr="Problem1Click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9700" y="817200"/>
            <a:ext cx="6311900" cy="5537200"/>
          </a:xfrm>
          <a:prstGeom prst="rect">
            <a:avLst/>
          </a:prstGeom>
        </p:spPr>
      </p:pic>
      <p:sp>
        <p:nvSpPr>
          <p:cNvPr id="4" name="Slide Number Placeholder 3"/>
          <p:cNvSpPr>
            <a:spLocks noGrp="1"/>
          </p:cNvSpPr>
          <p:nvPr>
            <p:ph type="sldNum" sz="quarter" idx="12"/>
          </p:nvPr>
        </p:nvSpPr>
        <p:spPr/>
        <p:txBody>
          <a:bodyPr/>
          <a:lstStyle/>
          <a:p>
            <a:fld id="{65C87A04-C735-2446-B1C2-8DD58B47DCAD}" type="slidenum">
              <a:rPr lang="en-US" smtClean="0"/>
              <a:pPr/>
              <a:t>17</a:t>
            </a:fld>
            <a:endParaRPr lang="en-US"/>
          </a:p>
        </p:txBody>
      </p:sp>
    </p:spTree>
    <p:extLst>
      <p:ext uri="{BB962C8B-B14F-4D97-AF65-F5344CB8AC3E}">
        <p14:creationId xmlns:p14="http://schemas.microsoft.com/office/powerpoint/2010/main" val="267935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1320" y="97526"/>
            <a:ext cx="7217360" cy="769441"/>
          </a:xfrm>
          <a:prstGeom prst="rect">
            <a:avLst/>
          </a:prstGeom>
          <a:noFill/>
        </p:spPr>
        <p:txBody>
          <a:bodyPr wrap="none" rtlCol="0">
            <a:spAutoFit/>
          </a:bodyPr>
          <a:lstStyle/>
          <a:p>
            <a:r>
              <a:rPr lang="en-US" sz="4400" dirty="0">
                <a:solidFill>
                  <a:srgbClr val="0000FF"/>
                </a:solidFill>
              </a:rPr>
              <a:t>Worksheet PROBLEM 2 clicker:</a:t>
            </a:r>
          </a:p>
        </p:txBody>
      </p:sp>
      <p:sp>
        <p:nvSpPr>
          <p:cNvPr id="5" name="TextBox 4"/>
          <p:cNvSpPr txBox="1"/>
          <p:nvPr/>
        </p:nvSpPr>
        <p:spPr>
          <a:xfrm>
            <a:off x="985038" y="1684535"/>
            <a:ext cx="7387781" cy="4401205"/>
          </a:xfrm>
          <a:prstGeom prst="rect">
            <a:avLst/>
          </a:prstGeom>
          <a:noFill/>
        </p:spPr>
        <p:txBody>
          <a:bodyPr wrap="square" rtlCol="0">
            <a:spAutoFit/>
          </a:bodyPr>
          <a:lstStyle/>
          <a:p>
            <a:r>
              <a:rPr lang="en-US" sz="4000" dirty="0"/>
              <a:t>Worksheet problem 2:</a:t>
            </a:r>
          </a:p>
          <a:p>
            <a:r>
              <a:rPr lang="en-US" sz="4000" dirty="0"/>
              <a:t>At what minute are inflow and outflow equal?</a:t>
            </a:r>
          </a:p>
          <a:p>
            <a:endParaRPr lang="en-US" sz="4000" dirty="0"/>
          </a:p>
          <a:p>
            <a:pPr marL="742950" indent="-742950">
              <a:buAutoNum type="alphaUcPeriod"/>
            </a:pPr>
            <a:r>
              <a:rPr lang="en-US" sz="4000" dirty="0"/>
              <a:t>0</a:t>
            </a:r>
          </a:p>
          <a:p>
            <a:pPr marL="742950" indent="-742950">
              <a:buAutoNum type="alphaUcPeriod"/>
            </a:pPr>
            <a:r>
              <a:rPr lang="en-US" sz="4000" dirty="0"/>
              <a:t>1</a:t>
            </a:r>
          </a:p>
          <a:p>
            <a:pPr marL="742950" indent="-742950">
              <a:buAutoNum type="alphaUcPeriod"/>
            </a:pPr>
            <a:r>
              <a:rPr lang="en-US" sz="4000" dirty="0"/>
              <a:t>2</a:t>
            </a:r>
          </a:p>
        </p:txBody>
      </p:sp>
      <p:sp>
        <p:nvSpPr>
          <p:cNvPr id="2" name="Slide Number Placeholder 1"/>
          <p:cNvSpPr>
            <a:spLocks noGrp="1"/>
          </p:cNvSpPr>
          <p:nvPr>
            <p:ph type="sldNum" sz="quarter" idx="12"/>
          </p:nvPr>
        </p:nvSpPr>
        <p:spPr/>
        <p:txBody>
          <a:bodyPr/>
          <a:lstStyle/>
          <a:p>
            <a:fld id="{65C87A04-C735-2446-B1C2-8DD58B47DCAD}" type="slidenum">
              <a:rPr lang="en-US" smtClean="0"/>
              <a:pPr/>
              <a:t>18</a:t>
            </a:fld>
            <a:endParaRPr lang="en-US"/>
          </a:p>
        </p:txBody>
      </p:sp>
    </p:spTree>
    <p:extLst>
      <p:ext uri="{BB962C8B-B14F-4D97-AF65-F5344CB8AC3E}">
        <p14:creationId xmlns:p14="http://schemas.microsoft.com/office/powerpoint/2010/main" val="742853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1320" y="97526"/>
            <a:ext cx="7217360" cy="769441"/>
          </a:xfrm>
          <a:prstGeom prst="rect">
            <a:avLst/>
          </a:prstGeom>
          <a:noFill/>
        </p:spPr>
        <p:txBody>
          <a:bodyPr wrap="none" rtlCol="0">
            <a:spAutoFit/>
          </a:bodyPr>
          <a:lstStyle/>
          <a:p>
            <a:r>
              <a:rPr lang="en-US" sz="4400" dirty="0">
                <a:solidFill>
                  <a:srgbClr val="0000FF"/>
                </a:solidFill>
              </a:rPr>
              <a:t>Worksheet PROBLEM 2 clicker:</a:t>
            </a:r>
          </a:p>
        </p:txBody>
      </p:sp>
      <p:pic>
        <p:nvPicPr>
          <p:cNvPr id="2" name="Picture 1" descr="Problem2Click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9700" y="857500"/>
            <a:ext cx="6311900" cy="5613400"/>
          </a:xfrm>
          <a:prstGeom prst="rect">
            <a:avLst/>
          </a:prstGeom>
        </p:spPr>
      </p:pic>
      <p:sp>
        <p:nvSpPr>
          <p:cNvPr id="4" name="Slide Number Placeholder 3"/>
          <p:cNvSpPr>
            <a:spLocks noGrp="1"/>
          </p:cNvSpPr>
          <p:nvPr>
            <p:ph type="sldNum" sz="quarter" idx="12"/>
          </p:nvPr>
        </p:nvSpPr>
        <p:spPr/>
        <p:txBody>
          <a:bodyPr/>
          <a:lstStyle/>
          <a:p>
            <a:fld id="{65C87A04-C735-2446-B1C2-8DD58B47DCAD}" type="slidenum">
              <a:rPr lang="en-US" smtClean="0"/>
              <a:pPr/>
              <a:t>19</a:t>
            </a:fld>
            <a:endParaRPr lang="en-US"/>
          </a:p>
        </p:txBody>
      </p:sp>
    </p:spTree>
    <p:extLst>
      <p:ext uri="{BB962C8B-B14F-4D97-AF65-F5344CB8AC3E}">
        <p14:creationId xmlns:p14="http://schemas.microsoft.com/office/powerpoint/2010/main" val="267935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BAF61-FEF8-874C-B76D-151F16F5BBA6}"/>
              </a:ext>
            </a:extLst>
          </p:cNvPr>
          <p:cNvSpPr>
            <a:spLocks noGrp="1"/>
          </p:cNvSpPr>
          <p:nvPr>
            <p:ph type="title"/>
          </p:nvPr>
        </p:nvSpPr>
        <p:spPr/>
        <p:txBody>
          <a:bodyPr/>
          <a:lstStyle/>
          <a:p>
            <a:r>
              <a:rPr lang="en-US" dirty="0"/>
              <a:t>Climate news</a:t>
            </a:r>
          </a:p>
        </p:txBody>
      </p:sp>
      <p:sp>
        <p:nvSpPr>
          <p:cNvPr id="3" name="Content Placeholder 2">
            <a:extLst>
              <a:ext uri="{FF2B5EF4-FFF2-40B4-BE49-F238E27FC236}">
                <a16:creationId xmlns:a16="http://schemas.microsoft.com/office/drawing/2014/main" id="{B4F61A73-D56B-A943-94D6-3C9149C8D55B}"/>
              </a:ext>
            </a:extLst>
          </p:cNvPr>
          <p:cNvSpPr>
            <a:spLocks noGrp="1"/>
          </p:cNvSpPr>
          <p:nvPr>
            <p:ph idx="1"/>
          </p:nvPr>
        </p:nvSpPr>
        <p:spPr/>
        <p:txBody>
          <a:bodyPr/>
          <a:lstStyle/>
          <a:p>
            <a:r>
              <a:rPr lang="en-CA" dirty="0">
                <a:hlinkClick r:id="rId3"/>
              </a:rPr>
              <a:t>Hurricane Dorian stalls over the Bahamas</a:t>
            </a:r>
            <a:endParaRPr lang="en-CA" dirty="0"/>
          </a:p>
          <a:p>
            <a:endParaRPr lang="en-CA" dirty="0"/>
          </a:p>
          <a:p>
            <a:r>
              <a:rPr lang="en-CA" dirty="0"/>
              <a:t>Here’s what the original research looks like:</a:t>
            </a:r>
          </a:p>
          <a:p>
            <a:pPr lvl="1"/>
            <a:r>
              <a:rPr lang="en-CA" dirty="0">
                <a:hlinkClick r:id="rId4"/>
              </a:rPr>
              <a:t>Hall and Kossin – 2019</a:t>
            </a:r>
            <a:endParaRPr lang="en-CA" dirty="0"/>
          </a:p>
          <a:p>
            <a:pPr lvl="1"/>
            <a:endParaRPr lang="en-CA" dirty="0"/>
          </a:p>
          <a:p>
            <a:r>
              <a:rPr lang="en-CA" dirty="0">
                <a:hlinkClick r:id="rId5"/>
              </a:rPr>
              <a:t>Fires in Australia</a:t>
            </a:r>
            <a:r>
              <a:rPr lang="en-CA" dirty="0"/>
              <a:t> </a:t>
            </a:r>
          </a:p>
        </p:txBody>
      </p:sp>
      <p:sp>
        <p:nvSpPr>
          <p:cNvPr id="4" name="Slide Number Placeholder 3">
            <a:extLst>
              <a:ext uri="{FF2B5EF4-FFF2-40B4-BE49-F238E27FC236}">
                <a16:creationId xmlns:a16="http://schemas.microsoft.com/office/drawing/2014/main" id="{67EB02DB-CE50-B649-82DD-A04B7A8B82DD}"/>
              </a:ext>
            </a:extLst>
          </p:cNvPr>
          <p:cNvSpPr>
            <a:spLocks noGrp="1"/>
          </p:cNvSpPr>
          <p:nvPr>
            <p:ph type="sldNum" sz="quarter" idx="12"/>
          </p:nvPr>
        </p:nvSpPr>
        <p:spPr/>
        <p:txBody>
          <a:bodyPr/>
          <a:lstStyle/>
          <a:p>
            <a:fld id="{65C87A04-C735-2446-B1C2-8DD58B47DCAD}" type="slidenum">
              <a:rPr lang="en-US" smtClean="0"/>
              <a:pPr/>
              <a:t>2</a:t>
            </a:fld>
            <a:endParaRPr lang="en-US"/>
          </a:p>
        </p:txBody>
      </p:sp>
    </p:spTree>
    <p:extLst>
      <p:ext uri="{BB962C8B-B14F-4D97-AF65-F5344CB8AC3E}">
        <p14:creationId xmlns:p14="http://schemas.microsoft.com/office/powerpoint/2010/main" val="40885852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1320" y="97526"/>
            <a:ext cx="7217360" cy="769441"/>
          </a:xfrm>
          <a:prstGeom prst="rect">
            <a:avLst/>
          </a:prstGeom>
          <a:noFill/>
        </p:spPr>
        <p:txBody>
          <a:bodyPr wrap="none" rtlCol="0">
            <a:spAutoFit/>
          </a:bodyPr>
          <a:lstStyle/>
          <a:p>
            <a:r>
              <a:rPr lang="en-US" sz="4400" dirty="0">
                <a:solidFill>
                  <a:srgbClr val="0000FF"/>
                </a:solidFill>
              </a:rPr>
              <a:t>Worksheet PROBLEM 2 clicker:</a:t>
            </a:r>
          </a:p>
        </p:txBody>
      </p:sp>
      <p:pic>
        <p:nvPicPr>
          <p:cNvPr id="5" name="Picture 4" descr="NewAnsChoic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4366" y="867494"/>
            <a:ext cx="6311900" cy="5613400"/>
          </a:xfrm>
          <a:prstGeom prst="rect">
            <a:avLst/>
          </a:prstGeom>
        </p:spPr>
      </p:pic>
      <p:sp>
        <p:nvSpPr>
          <p:cNvPr id="2" name="Slide Number Placeholder 1"/>
          <p:cNvSpPr>
            <a:spLocks noGrp="1"/>
          </p:cNvSpPr>
          <p:nvPr>
            <p:ph type="sldNum" sz="quarter" idx="12"/>
          </p:nvPr>
        </p:nvSpPr>
        <p:spPr/>
        <p:txBody>
          <a:bodyPr/>
          <a:lstStyle/>
          <a:p>
            <a:fld id="{65C87A04-C735-2446-B1C2-8DD58B47DCAD}" type="slidenum">
              <a:rPr lang="en-US" smtClean="0"/>
              <a:pPr/>
              <a:t>20</a:t>
            </a:fld>
            <a:endParaRPr lang="en-US"/>
          </a:p>
        </p:txBody>
      </p:sp>
    </p:spTree>
    <p:extLst>
      <p:ext uri="{BB962C8B-B14F-4D97-AF65-F5344CB8AC3E}">
        <p14:creationId xmlns:p14="http://schemas.microsoft.com/office/powerpoint/2010/main" val="3968134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01320" y="97526"/>
            <a:ext cx="7217360" cy="769441"/>
          </a:xfrm>
          <a:prstGeom prst="rect">
            <a:avLst/>
          </a:prstGeom>
          <a:noFill/>
        </p:spPr>
        <p:txBody>
          <a:bodyPr wrap="none" rtlCol="0">
            <a:spAutoFit/>
          </a:bodyPr>
          <a:lstStyle/>
          <a:p>
            <a:r>
              <a:rPr lang="en-US" sz="4400" dirty="0">
                <a:solidFill>
                  <a:srgbClr val="0000FF"/>
                </a:solidFill>
              </a:rPr>
              <a:t>Worksheet PROBLEM 3 clicker:</a:t>
            </a:r>
          </a:p>
        </p:txBody>
      </p:sp>
      <p:pic>
        <p:nvPicPr>
          <p:cNvPr id="2" name="Picture 1" descr="Problem3Click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9700" y="873180"/>
            <a:ext cx="6324600" cy="5600700"/>
          </a:xfrm>
          <a:prstGeom prst="rect">
            <a:avLst/>
          </a:prstGeom>
        </p:spPr>
      </p:pic>
      <p:sp>
        <p:nvSpPr>
          <p:cNvPr id="4" name="Slide Number Placeholder 3"/>
          <p:cNvSpPr>
            <a:spLocks noGrp="1"/>
          </p:cNvSpPr>
          <p:nvPr>
            <p:ph type="sldNum" sz="quarter" idx="12"/>
          </p:nvPr>
        </p:nvSpPr>
        <p:spPr/>
        <p:txBody>
          <a:bodyPr/>
          <a:lstStyle/>
          <a:p>
            <a:fld id="{65C87A04-C735-2446-B1C2-8DD58B47DCAD}" type="slidenum">
              <a:rPr lang="en-US" smtClean="0"/>
              <a:pPr/>
              <a:t>21</a:t>
            </a:fld>
            <a:endParaRPr lang="en-US"/>
          </a:p>
        </p:txBody>
      </p:sp>
    </p:spTree>
    <p:extLst>
      <p:ext uri="{BB962C8B-B14F-4D97-AF65-F5344CB8AC3E}">
        <p14:creationId xmlns:p14="http://schemas.microsoft.com/office/powerpoint/2010/main" val="2679356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03056" y="1179677"/>
            <a:ext cx="8840943" cy="4893647"/>
          </a:xfrm>
          <a:prstGeom prst="rect">
            <a:avLst/>
          </a:prstGeom>
          <a:noFill/>
        </p:spPr>
        <p:txBody>
          <a:bodyPr wrap="square" rtlCol="0">
            <a:spAutoFit/>
          </a:bodyPr>
          <a:lstStyle/>
          <a:p>
            <a:pPr marL="457200" lvl="0" indent="-457200">
              <a:buAutoNum type="arabicPeriod"/>
            </a:pPr>
            <a:r>
              <a:rPr lang="en-US" sz="2400" dirty="0"/>
              <a:t>Earth’s climate system is essentially a whole bunch of interconnected stocks, flows, and feedbacks.</a:t>
            </a:r>
          </a:p>
          <a:p>
            <a:pPr marL="457200" lvl="0" indent="-457200">
              <a:buAutoNum type="arabicPeriod"/>
            </a:pPr>
            <a:r>
              <a:rPr lang="en-US" sz="2400" dirty="0"/>
              <a:t>The combination of inflows and outflows over time determines a stock. </a:t>
            </a:r>
          </a:p>
          <a:p>
            <a:pPr marL="457200" lvl="0" indent="-457200">
              <a:buAutoNum type="arabicPeriod"/>
            </a:pPr>
            <a:r>
              <a:rPr lang="en-US" sz="2400" dirty="0"/>
              <a:t>Both stocks and flows can be perturbed.  When a perturbation happens, the system responds.</a:t>
            </a:r>
          </a:p>
          <a:p>
            <a:pPr marL="914400" lvl="1" indent="-457200">
              <a:buFont typeface="Arial"/>
              <a:buChar char="•"/>
            </a:pPr>
            <a:r>
              <a:rPr lang="en-US" sz="2400" dirty="0"/>
              <a:t>Perturbations in stocks can influence flows, which in turn can influence stocks again.</a:t>
            </a:r>
          </a:p>
          <a:p>
            <a:pPr marL="914400" lvl="1" indent="-457200">
              <a:buFont typeface="Arial"/>
              <a:buChar char="•"/>
            </a:pPr>
            <a:r>
              <a:rPr lang="en-US" sz="2400" dirty="0"/>
              <a:t>Perturbations in flows can influence stocks, which in turn can influence flows again. </a:t>
            </a:r>
          </a:p>
          <a:p>
            <a:pPr marL="457200" lvl="0" indent="-457200"/>
            <a:r>
              <a:rPr lang="en-US" sz="2400" dirty="0"/>
              <a:t>4.   Amplifying feedbacks destabilize a system by reinforcing perturbations.  Stabilizing feedbacks counteract perturbations and help move a system toward a stable state.    </a:t>
            </a:r>
          </a:p>
        </p:txBody>
      </p:sp>
      <p:sp>
        <p:nvSpPr>
          <p:cNvPr id="5" name="TextBox 4"/>
          <p:cNvSpPr txBox="1"/>
          <p:nvPr/>
        </p:nvSpPr>
        <p:spPr>
          <a:xfrm>
            <a:off x="1245655" y="88967"/>
            <a:ext cx="2859640" cy="923330"/>
          </a:xfrm>
          <a:prstGeom prst="rect">
            <a:avLst/>
          </a:prstGeom>
          <a:noFill/>
        </p:spPr>
        <p:txBody>
          <a:bodyPr wrap="none" rtlCol="0">
            <a:spAutoFit/>
          </a:bodyPr>
          <a:lstStyle/>
          <a:p>
            <a:r>
              <a:rPr lang="en-US" sz="5400" dirty="0">
                <a:solidFill>
                  <a:srgbClr val="0000FF"/>
                </a:solidFill>
              </a:rPr>
              <a:t>Summary</a:t>
            </a:r>
          </a:p>
        </p:txBody>
      </p:sp>
      <p:sp>
        <p:nvSpPr>
          <p:cNvPr id="2" name="Slide Number Placeholder 1"/>
          <p:cNvSpPr>
            <a:spLocks noGrp="1"/>
          </p:cNvSpPr>
          <p:nvPr>
            <p:ph type="sldNum" sz="quarter" idx="12"/>
          </p:nvPr>
        </p:nvSpPr>
        <p:spPr/>
        <p:txBody>
          <a:bodyPr/>
          <a:lstStyle/>
          <a:p>
            <a:fld id="{65C87A04-C735-2446-B1C2-8DD58B47DCAD}" type="slidenum">
              <a:rPr lang="en-US" smtClean="0"/>
              <a:pPr/>
              <a:t>22</a:t>
            </a:fld>
            <a:endParaRPr lang="en-US"/>
          </a:p>
        </p:txBody>
      </p:sp>
    </p:spTree>
    <p:extLst>
      <p:ext uri="{BB962C8B-B14F-4D97-AF65-F5344CB8AC3E}">
        <p14:creationId xmlns:p14="http://schemas.microsoft.com/office/powerpoint/2010/main" val="337546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81487-19B4-9A45-B085-3326031D1A24}"/>
              </a:ext>
            </a:extLst>
          </p:cNvPr>
          <p:cNvSpPr>
            <a:spLocks noGrp="1"/>
          </p:cNvSpPr>
          <p:nvPr>
            <p:ph type="title"/>
          </p:nvPr>
        </p:nvSpPr>
        <p:spPr>
          <a:xfrm>
            <a:off x="352096" y="1157507"/>
            <a:ext cx="8229600" cy="1143000"/>
          </a:xfrm>
        </p:spPr>
        <p:txBody>
          <a:bodyPr>
            <a:normAutofit fontScale="90000"/>
          </a:bodyPr>
          <a:lstStyle/>
          <a:p>
            <a:r>
              <a:rPr lang="en-US" dirty="0"/>
              <a:t>Question: Why don’t we put the answers to the clicker questions up on canvas?</a:t>
            </a:r>
          </a:p>
        </p:txBody>
      </p:sp>
      <p:sp>
        <p:nvSpPr>
          <p:cNvPr id="4" name="Slide Number Placeholder 3">
            <a:extLst>
              <a:ext uri="{FF2B5EF4-FFF2-40B4-BE49-F238E27FC236}">
                <a16:creationId xmlns:a16="http://schemas.microsoft.com/office/drawing/2014/main" id="{09C59694-0A9F-D445-9D21-E49CD994D940}"/>
              </a:ext>
            </a:extLst>
          </p:cNvPr>
          <p:cNvSpPr>
            <a:spLocks noGrp="1"/>
          </p:cNvSpPr>
          <p:nvPr>
            <p:ph type="sldNum" sz="quarter" idx="12"/>
          </p:nvPr>
        </p:nvSpPr>
        <p:spPr/>
        <p:txBody>
          <a:bodyPr/>
          <a:lstStyle/>
          <a:p>
            <a:fld id="{65C87A04-C735-2446-B1C2-8DD58B47DCAD}" type="slidenum">
              <a:rPr lang="en-US" smtClean="0"/>
              <a:pPr/>
              <a:t>3</a:t>
            </a:fld>
            <a:endParaRPr lang="en-US"/>
          </a:p>
        </p:txBody>
      </p:sp>
    </p:spTree>
    <p:extLst>
      <p:ext uri="{BB962C8B-B14F-4D97-AF65-F5344CB8AC3E}">
        <p14:creationId xmlns:p14="http://schemas.microsoft.com/office/powerpoint/2010/main" val="3798299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7240" y="82227"/>
            <a:ext cx="7404335" cy="769441"/>
          </a:xfrm>
          <a:prstGeom prst="rect">
            <a:avLst/>
          </a:prstGeom>
          <a:noFill/>
        </p:spPr>
        <p:txBody>
          <a:bodyPr wrap="none" rtlCol="0">
            <a:spAutoFit/>
          </a:bodyPr>
          <a:lstStyle/>
          <a:p>
            <a:r>
              <a:rPr lang="en-US" sz="4400" dirty="0">
                <a:solidFill>
                  <a:srgbClr val="0000FF"/>
                </a:solidFill>
              </a:rPr>
              <a:t>Worksheets from Day 1: Sea ice</a:t>
            </a:r>
          </a:p>
        </p:txBody>
      </p:sp>
      <p:sp>
        <p:nvSpPr>
          <p:cNvPr id="7" name="TextBox 6"/>
          <p:cNvSpPr txBox="1"/>
          <p:nvPr/>
        </p:nvSpPr>
        <p:spPr>
          <a:xfrm>
            <a:off x="227240" y="5531470"/>
            <a:ext cx="8915173" cy="1200328"/>
          </a:xfrm>
          <a:prstGeom prst="rect">
            <a:avLst/>
          </a:prstGeom>
          <a:noFill/>
        </p:spPr>
        <p:txBody>
          <a:bodyPr wrap="square" rtlCol="0">
            <a:spAutoFit/>
          </a:bodyPr>
          <a:lstStyle/>
          <a:p>
            <a:r>
              <a:rPr lang="en-US" sz="2400" dirty="0"/>
              <a:t>Stories:  Attempts to connect these different data through various processes.  </a:t>
            </a:r>
            <a:r>
              <a:rPr lang="en-US" sz="2400" i="1" dirty="0">
                <a:solidFill>
                  <a:srgbClr val="0000FF"/>
                </a:solidFill>
              </a:rPr>
              <a:t>Common story: “CO2 causes T to rise, which causes sea ice to melt, which causes sea level to rise” </a:t>
            </a:r>
            <a:r>
              <a:rPr lang="en-US" sz="2400" dirty="0">
                <a:solidFill>
                  <a:srgbClr val="0000FF"/>
                </a:solidFill>
              </a:rPr>
              <a:t> </a:t>
            </a:r>
            <a:r>
              <a:rPr lang="en-US" sz="2400" dirty="0"/>
              <a:t>[one problematic link…]</a:t>
            </a:r>
            <a:endParaRPr lang="en-US" sz="2400" dirty="0">
              <a:solidFill>
                <a:srgbClr val="0000FF"/>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22" y="863595"/>
            <a:ext cx="9170222" cy="4625854"/>
          </a:xfrm>
          <a:prstGeom prst="rect">
            <a:avLst/>
          </a:prstGeom>
        </p:spPr>
      </p:pic>
      <p:sp>
        <p:nvSpPr>
          <p:cNvPr id="2" name="Slide Number Placeholder 1"/>
          <p:cNvSpPr>
            <a:spLocks noGrp="1"/>
          </p:cNvSpPr>
          <p:nvPr>
            <p:ph type="sldNum" sz="quarter" idx="12"/>
          </p:nvPr>
        </p:nvSpPr>
        <p:spPr/>
        <p:txBody>
          <a:bodyPr/>
          <a:lstStyle/>
          <a:p>
            <a:fld id="{65C87A04-C735-2446-B1C2-8DD58B47DCAD}" type="slidenum">
              <a:rPr lang="en-US" smtClean="0"/>
              <a:pPr/>
              <a:t>4</a:t>
            </a:fld>
            <a:endParaRPr lang="en-US"/>
          </a:p>
        </p:txBody>
      </p:sp>
    </p:spTree>
    <p:extLst>
      <p:ext uri="{BB962C8B-B14F-4D97-AF65-F5344CB8AC3E}">
        <p14:creationId xmlns:p14="http://schemas.microsoft.com/office/powerpoint/2010/main" val="3975615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58649" y="82227"/>
            <a:ext cx="7960513" cy="769441"/>
          </a:xfrm>
          <a:prstGeom prst="rect">
            <a:avLst/>
          </a:prstGeom>
          <a:noFill/>
        </p:spPr>
        <p:txBody>
          <a:bodyPr wrap="none" rtlCol="0">
            <a:spAutoFit/>
          </a:bodyPr>
          <a:lstStyle/>
          <a:p>
            <a:pPr algn="ctr"/>
            <a:r>
              <a:rPr lang="en-US" sz="4400" dirty="0">
                <a:solidFill>
                  <a:srgbClr val="0000FF"/>
                </a:solidFill>
              </a:rPr>
              <a:t>Questions/Comments: Worksheet</a:t>
            </a:r>
            <a:endParaRPr lang="en-US" sz="2800" dirty="0">
              <a:solidFill>
                <a:srgbClr val="0000FF"/>
              </a:solidFill>
            </a:endParaRPr>
          </a:p>
        </p:txBody>
      </p:sp>
      <p:sp>
        <p:nvSpPr>
          <p:cNvPr id="3" name="TextBox 2"/>
          <p:cNvSpPr txBox="1"/>
          <p:nvPr/>
        </p:nvSpPr>
        <p:spPr>
          <a:xfrm>
            <a:off x="188057" y="962318"/>
            <a:ext cx="3762243" cy="954107"/>
          </a:xfrm>
          <a:prstGeom prst="rect">
            <a:avLst/>
          </a:prstGeom>
          <a:noFill/>
        </p:spPr>
        <p:txBody>
          <a:bodyPr wrap="none" rtlCol="0">
            <a:spAutoFit/>
          </a:bodyPr>
          <a:lstStyle/>
          <a:p>
            <a:r>
              <a:rPr lang="en-US" sz="2800" dirty="0"/>
              <a:t>1. Sea ice versus land ice </a:t>
            </a:r>
            <a:br>
              <a:rPr lang="en-US" sz="2800" dirty="0"/>
            </a:br>
            <a:r>
              <a:rPr lang="en-US" sz="2800" dirty="0"/>
              <a:t>   – impact on sea level</a:t>
            </a:r>
          </a:p>
        </p:txBody>
      </p:sp>
      <p:sp>
        <p:nvSpPr>
          <p:cNvPr id="7" name="TextBox 6"/>
          <p:cNvSpPr txBox="1"/>
          <p:nvPr/>
        </p:nvSpPr>
        <p:spPr>
          <a:xfrm rot="16200000">
            <a:off x="6711040" y="2680483"/>
            <a:ext cx="4350119" cy="307777"/>
          </a:xfrm>
          <a:prstGeom prst="rect">
            <a:avLst/>
          </a:prstGeom>
          <a:noFill/>
        </p:spPr>
        <p:txBody>
          <a:bodyPr wrap="none" rtlCol="0">
            <a:spAutoFit/>
          </a:bodyPr>
          <a:lstStyle/>
          <a:p>
            <a:r>
              <a:rPr lang="en-US" sz="1400" dirty="0"/>
              <a:t>http://</a:t>
            </a:r>
            <a:r>
              <a:rPr lang="en-US" sz="1400" dirty="0" err="1"/>
              <a:t>commons.wikimedia.org</a:t>
            </a:r>
            <a:r>
              <a:rPr lang="en-US" sz="1400" dirty="0"/>
              <a:t>/wiki/</a:t>
            </a:r>
            <a:r>
              <a:rPr lang="en-US" sz="1400" dirty="0" err="1"/>
              <a:t>File:Menthaleau.jpg</a:t>
            </a:r>
            <a:endParaRPr lang="en-US" sz="1400" dirty="0"/>
          </a:p>
        </p:txBody>
      </p:sp>
      <p:pic>
        <p:nvPicPr>
          <p:cNvPr id="8" name="Picture 7"/>
          <p:cNvPicPr>
            <a:picLocks noChangeAspect="1"/>
          </p:cNvPicPr>
          <p:nvPr/>
        </p:nvPicPr>
        <p:blipFill>
          <a:blip r:embed="rId3"/>
          <a:stretch>
            <a:fillRect/>
          </a:stretch>
        </p:blipFill>
        <p:spPr>
          <a:xfrm>
            <a:off x="5694835" y="851669"/>
            <a:ext cx="2941299" cy="4157762"/>
          </a:xfrm>
          <a:prstGeom prst="rect">
            <a:avLst/>
          </a:prstGeom>
        </p:spPr>
      </p:pic>
      <p:sp>
        <p:nvSpPr>
          <p:cNvPr id="9" name="TextBox 8"/>
          <p:cNvSpPr txBox="1"/>
          <p:nvPr/>
        </p:nvSpPr>
        <p:spPr>
          <a:xfrm>
            <a:off x="188058" y="1925487"/>
            <a:ext cx="5506778" cy="1384995"/>
          </a:xfrm>
          <a:prstGeom prst="rect">
            <a:avLst/>
          </a:prstGeom>
          <a:noFill/>
        </p:spPr>
        <p:txBody>
          <a:bodyPr wrap="square" rtlCol="0">
            <a:spAutoFit/>
          </a:bodyPr>
          <a:lstStyle/>
          <a:p>
            <a:r>
              <a:rPr lang="en-US" sz="2800" dirty="0">
                <a:solidFill>
                  <a:srgbClr val="0000FF"/>
                </a:solidFill>
              </a:rPr>
              <a:t>Once this ice melts in this glass, how will the water level be different?  Water level will be ______before.  </a:t>
            </a:r>
          </a:p>
        </p:txBody>
      </p:sp>
      <p:sp>
        <p:nvSpPr>
          <p:cNvPr id="10" name="TextBox 9"/>
          <p:cNvSpPr txBox="1"/>
          <p:nvPr/>
        </p:nvSpPr>
        <p:spPr>
          <a:xfrm>
            <a:off x="1407792" y="3504682"/>
            <a:ext cx="2262158" cy="1384995"/>
          </a:xfrm>
          <a:prstGeom prst="rect">
            <a:avLst/>
          </a:prstGeom>
          <a:noFill/>
        </p:spPr>
        <p:txBody>
          <a:bodyPr wrap="none" rtlCol="0">
            <a:spAutoFit/>
          </a:bodyPr>
          <a:lstStyle/>
          <a:p>
            <a:pPr marL="342900" indent="-342900">
              <a:buAutoNum type="alphaUcPeriod"/>
            </a:pPr>
            <a:r>
              <a:rPr lang="en-US" sz="2800" dirty="0"/>
              <a:t>higher than</a:t>
            </a:r>
          </a:p>
          <a:p>
            <a:pPr marL="342900" indent="-342900">
              <a:buAutoNum type="alphaUcPeriod"/>
            </a:pPr>
            <a:r>
              <a:rPr lang="en-US" sz="2800" dirty="0"/>
              <a:t>lower than</a:t>
            </a:r>
          </a:p>
          <a:p>
            <a:pPr marL="342900" indent="-342900">
              <a:buAutoNum type="alphaUcPeriod"/>
            </a:pPr>
            <a:r>
              <a:rPr lang="en-US" sz="2800" dirty="0"/>
              <a:t>the same as</a:t>
            </a:r>
          </a:p>
        </p:txBody>
      </p:sp>
      <p:sp>
        <p:nvSpPr>
          <p:cNvPr id="2" name="Slide Number Placeholder 1"/>
          <p:cNvSpPr>
            <a:spLocks noGrp="1"/>
          </p:cNvSpPr>
          <p:nvPr>
            <p:ph type="sldNum" sz="quarter" idx="12"/>
          </p:nvPr>
        </p:nvSpPr>
        <p:spPr/>
        <p:txBody>
          <a:bodyPr/>
          <a:lstStyle/>
          <a:p>
            <a:fld id="{65C87A04-C735-2446-B1C2-8DD58B47DCAD}" type="slidenum">
              <a:rPr lang="en-US" smtClean="0"/>
              <a:pPr/>
              <a:t>5</a:t>
            </a:fld>
            <a:endParaRPr lang="en-US"/>
          </a:p>
        </p:txBody>
      </p:sp>
    </p:spTree>
    <p:extLst>
      <p:ext uri="{BB962C8B-B14F-4D97-AF65-F5344CB8AC3E}">
        <p14:creationId xmlns:p14="http://schemas.microsoft.com/office/powerpoint/2010/main" val="2433742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CEEC9-C1BE-9148-8FD3-043840E5CCC1}"/>
              </a:ext>
            </a:extLst>
          </p:cNvPr>
          <p:cNvSpPr>
            <a:spLocks noGrp="1"/>
          </p:cNvSpPr>
          <p:nvPr>
            <p:ph type="title"/>
          </p:nvPr>
        </p:nvSpPr>
        <p:spPr/>
        <p:txBody>
          <a:bodyPr/>
          <a:lstStyle/>
          <a:p>
            <a:r>
              <a:rPr lang="en-US" dirty="0"/>
              <a:t>More on buoyancy</a:t>
            </a:r>
          </a:p>
        </p:txBody>
      </p:sp>
      <p:sp>
        <p:nvSpPr>
          <p:cNvPr id="3" name="Content Placeholder 2">
            <a:extLst>
              <a:ext uri="{FF2B5EF4-FFF2-40B4-BE49-F238E27FC236}">
                <a16:creationId xmlns:a16="http://schemas.microsoft.com/office/drawing/2014/main" id="{D0057A60-4254-F941-896F-2DD149105B28}"/>
              </a:ext>
            </a:extLst>
          </p:cNvPr>
          <p:cNvSpPr>
            <a:spLocks noGrp="1"/>
          </p:cNvSpPr>
          <p:nvPr>
            <p:ph idx="1"/>
          </p:nvPr>
        </p:nvSpPr>
        <p:spPr/>
        <p:txBody>
          <a:bodyPr>
            <a:normAutofit fontScale="92500" lnSpcReduction="10000"/>
          </a:bodyPr>
          <a:lstStyle/>
          <a:p>
            <a:r>
              <a:rPr lang="en-US" dirty="0"/>
              <a:t>Suppose that ice was 70% as dense as water.  If you froze a block of liquid water, how much of the volume would be above the surface?</a:t>
            </a:r>
            <a:br>
              <a:rPr lang="en-US" dirty="0"/>
            </a:br>
            <a:br>
              <a:rPr lang="en-US" dirty="0"/>
            </a:br>
            <a:r>
              <a:rPr lang="en-US" dirty="0"/>
              <a:t>A) 10%</a:t>
            </a:r>
            <a:br>
              <a:rPr lang="en-US" dirty="0"/>
            </a:br>
            <a:r>
              <a:rPr lang="en-US" dirty="0"/>
              <a:t>B) 30%</a:t>
            </a:r>
            <a:br>
              <a:rPr lang="en-US" dirty="0"/>
            </a:br>
            <a:r>
              <a:rPr lang="en-US" dirty="0"/>
              <a:t>C) 50%</a:t>
            </a:r>
          </a:p>
          <a:p>
            <a:pPr marL="0" indent="0">
              <a:buNone/>
            </a:pPr>
            <a:r>
              <a:rPr lang="en-US" dirty="0"/>
              <a:t>    D) 70%</a:t>
            </a:r>
            <a:br>
              <a:rPr lang="en-US" dirty="0"/>
            </a:br>
            <a:r>
              <a:rPr lang="en-US" dirty="0"/>
              <a:t>    E)  90%</a:t>
            </a:r>
            <a:br>
              <a:rPr lang="en-US" dirty="0"/>
            </a:br>
            <a:endParaRPr lang="en-US" dirty="0"/>
          </a:p>
        </p:txBody>
      </p:sp>
      <p:sp>
        <p:nvSpPr>
          <p:cNvPr id="4" name="Slide Number Placeholder 3">
            <a:extLst>
              <a:ext uri="{FF2B5EF4-FFF2-40B4-BE49-F238E27FC236}">
                <a16:creationId xmlns:a16="http://schemas.microsoft.com/office/drawing/2014/main" id="{A8E5C7DB-8F11-5B41-B815-E8A9C4944F4F}"/>
              </a:ext>
            </a:extLst>
          </p:cNvPr>
          <p:cNvSpPr>
            <a:spLocks noGrp="1"/>
          </p:cNvSpPr>
          <p:nvPr>
            <p:ph type="sldNum" sz="quarter" idx="12"/>
          </p:nvPr>
        </p:nvSpPr>
        <p:spPr/>
        <p:txBody>
          <a:bodyPr/>
          <a:lstStyle/>
          <a:p>
            <a:fld id="{65C87A04-C735-2446-B1C2-8DD58B47DCAD}" type="slidenum">
              <a:rPr lang="en-US" smtClean="0"/>
              <a:pPr/>
              <a:t>6</a:t>
            </a:fld>
            <a:endParaRPr lang="en-US"/>
          </a:p>
        </p:txBody>
      </p:sp>
    </p:spTree>
    <p:extLst>
      <p:ext uri="{BB962C8B-B14F-4D97-AF65-F5344CB8AC3E}">
        <p14:creationId xmlns:p14="http://schemas.microsoft.com/office/powerpoint/2010/main" val="2269316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88057" y="82227"/>
            <a:ext cx="8701696" cy="769441"/>
          </a:xfrm>
          <a:prstGeom prst="rect">
            <a:avLst/>
          </a:prstGeom>
          <a:noFill/>
        </p:spPr>
        <p:txBody>
          <a:bodyPr wrap="none" rtlCol="0">
            <a:spAutoFit/>
          </a:bodyPr>
          <a:lstStyle/>
          <a:p>
            <a:pPr algn="ctr"/>
            <a:r>
              <a:rPr lang="en-US" sz="4400" dirty="0">
                <a:solidFill>
                  <a:srgbClr val="0000FF"/>
                </a:solidFill>
              </a:rPr>
              <a:t>Questions/Comments: Pre-Class Quiz</a:t>
            </a:r>
            <a:endParaRPr lang="en-US" sz="2800" dirty="0">
              <a:solidFill>
                <a:srgbClr val="0000FF"/>
              </a:solidFill>
            </a:endParaRPr>
          </a:p>
        </p:txBody>
      </p:sp>
      <p:sp>
        <p:nvSpPr>
          <p:cNvPr id="3" name="TextBox 2"/>
          <p:cNvSpPr txBox="1"/>
          <p:nvPr/>
        </p:nvSpPr>
        <p:spPr>
          <a:xfrm>
            <a:off x="188057" y="962318"/>
            <a:ext cx="3465763" cy="523220"/>
          </a:xfrm>
          <a:prstGeom prst="rect">
            <a:avLst/>
          </a:prstGeom>
          <a:noFill/>
        </p:spPr>
        <p:txBody>
          <a:bodyPr wrap="none" rtlCol="0">
            <a:spAutoFit/>
          </a:bodyPr>
          <a:lstStyle/>
          <a:p>
            <a:r>
              <a:rPr lang="en-US" sz="2800" dirty="0"/>
              <a:t>Stoichiometry practice</a:t>
            </a:r>
          </a:p>
        </p:txBody>
      </p:sp>
      <p:sp>
        <p:nvSpPr>
          <p:cNvPr id="9" name="TextBox 8"/>
          <p:cNvSpPr txBox="1"/>
          <p:nvPr/>
        </p:nvSpPr>
        <p:spPr>
          <a:xfrm>
            <a:off x="353001" y="1678055"/>
            <a:ext cx="8536752" cy="1569660"/>
          </a:xfrm>
          <a:prstGeom prst="rect">
            <a:avLst/>
          </a:prstGeom>
          <a:noFill/>
        </p:spPr>
        <p:txBody>
          <a:bodyPr wrap="square" rtlCol="0">
            <a:spAutoFit/>
          </a:bodyPr>
          <a:lstStyle/>
          <a:p>
            <a:r>
              <a:rPr lang="en-US" sz="3200" dirty="0">
                <a:solidFill>
                  <a:srgbClr val="0000FF"/>
                </a:solidFill>
              </a:rPr>
              <a:t>Say we have 100 </a:t>
            </a:r>
            <a:r>
              <a:rPr lang="en-US" sz="3200" dirty="0" err="1">
                <a:solidFill>
                  <a:srgbClr val="0000FF"/>
                </a:solidFill>
              </a:rPr>
              <a:t>gigatons</a:t>
            </a:r>
            <a:r>
              <a:rPr lang="en-US" sz="3200" dirty="0">
                <a:solidFill>
                  <a:srgbClr val="0000FF"/>
                </a:solidFill>
              </a:rPr>
              <a:t> of H</a:t>
            </a:r>
            <a:r>
              <a:rPr lang="en-US" sz="3200" baseline="-25000" dirty="0">
                <a:solidFill>
                  <a:srgbClr val="0000FF"/>
                </a:solidFill>
              </a:rPr>
              <a:t>2</a:t>
            </a:r>
            <a:r>
              <a:rPr lang="en-US" sz="3200" dirty="0">
                <a:solidFill>
                  <a:srgbClr val="0000FF"/>
                </a:solidFill>
              </a:rPr>
              <a:t>O.  </a:t>
            </a:r>
          </a:p>
          <a:p>
            <a:r>
              <a:rPr lang="en-US" sz="3200" dirty="0">
                <a:solidFill>
                  <a:srgbClr val="0000FF"/>
                </a:solidFill>
              </a:rPr>
              <a:t>How many </a:t>
            </a:r>
            <a:r>
              <a:rPr lang="en-US" sz="3200" dirty="0" err="1">
                <a:solidFill>
                  <a:srgbClr val="0000FF"/>
                </a:solidFill>
              </a:rPr>
              <a:t>gigatons</a:t>
            </a:r>
            <a:r>
              <a:rPr lang="en-US" sz="3200" dirty="0">
                <a:solidFill>
                  <a:srgbClr val="0000FF"/>
                </a:solidFill>
              </a:rPr>
              <a:t> of O is contained within that 100 </a:t>
            </a:r>
            <a:r>
              <a:rPr lang="en-US" sz="3200" dirty="0" err="1">
                <a:solidFill>
                  <a:srgbClr val="0000FF"/>
                </a:solidFill>
              </a:rPr>
              <a:t>Gton</a:t>
            </a:r>
            <a:r>
              <a:rPr lang="en-US" sz="3200" dirty="0">
                <a:solidFill>
                  <a:srgbClr val="0000FF"/>
                </a:solidFill>
              </a:rPr>
              <a:t> H</a:t>
            </a:r>
            <a:r>
              <a:rPr lang="en-US" sz="3200" baseline="-25000" dirty="0">
                <a:solidFill>
                  <a:srgbClr val="0000FF"/>
                </a:solidFill>
              </a:rPr>
              <a:t>2</a:t>
            </a:r>
            <a:r>
              <a:rPr lang="en-US" sz="3200" dirty="0">
                <a:solidFill>
                  <a:srgbClr val="0000FF"/>
                </a:solidFill>
              </a:rPr>
              <a:t>O?  </a:t>
            </a:r>
          </a:p>
        </p:txBody>
      </p:sp>
      <p:sp>
        <p:nvSpPr>
          <p:cNvPr id="10" name="TextBox 9"/>
          <p:cNvSpPr txBox="1"/>
          <p:nvPr/>
        </p:nvSpPr>
        <p:spPr>
          <a:xfrm>
            <a:off x="3403597" y="3173081"/>
            <a:ext cx="1261884" cy="2862322"/>
          </a:xfrm>
          <a:prstGeom prst="rect">
            <a:avLst/>
          </a:prstGeom>
          <a:noFill/>
        </p:spPr>
        <p:txBody>
          <a:bodyPr wrap="none" rtlCol="0">
            <a:spAutoFit/>
          </a:bodyPr>
          <a:lstStyle/>
          <a:p>
            <a:pPr marL="342900" indent="-342900">
              <a:buAutoNum type="alphaUcPeriod"/>
            </a:pPr>
            <a:r>
              <a:rPr lang="en-US" sz="3600" dirty="0"/>
              <a:t>2</a:t>
            </a:r>
          </a:p>
          <a:p>
            <a:pPr marL="342900" indent="-342900">
              <a:buAutoNum type="alphaUcPeriod"/>
            </a:pPr>
            <a:r>
              <a:rPr lang="en-US" sz="3600" dirty="0"/>
              <a:t>89</a:t>
            </a:r>
          </a:p>
          <a:p>
            <a:pPr marL="342900" indent="-342900">
              <a:buAutoNum type="alphaUcPeriod"/>
            </a:pPr>
            <a:r>
              <a:rPr lang="en-US" sz="3600" dirty="0"/>
              <a:t>98</a:t>
            </a:r>
          </a:p>
          <a:p>
            <a:pPr marL="342900" indent="-342900">
              <a:buAutoNum type="alphaUcPeriod"/>
            </a:pPr>
            <a:r>
              <a:rPr lang="en-US" sz="3600" dirty="0"/>
              <a:t>100</a:t>
            </a:r>
          </a:p>
          <a:p>
            <a:pPr marL="342900" indent="-342900">
              <a:buAutoNum type="alphaUcPeriod"/>
            </a:pPr>
            <a:r>
              <a:rPr lang="en-US" sz="3600" dirty="0"/>
              <a:t>102</a:t>
            </a:r>
          </a:p>
        </p:txBody>
      </p:sp>
      <p:sp>
        <p:nvSpPr>
          <p:cNvPr id="2" name="TextBox 1"/>
          <p:cNvSpPr txBox="1"/>
          <p:nvPr/>
        </p:nvSpPr>
        <p:spPr>
          <a:xfrm>
            <a:off x="5836083" y="3536501"/>
            <a:ext cx="3053670" cy="2677656"/>
          </a:xfrm>
          <a:prstGeom prst="rect">
            <a:avLst/>
          </a:prstGeom>
          <a:noFill/>
        </p:spPr>
        <p:txBody>
          <a:bodyPr wrap="square" rtlCol="0">
            <a:spAutoFit/>
          </a:bodyPr>
          <a:lstStyle/>
          <a:p>
            <a:r>
              <a:rPr lang="en-US" sz="2400" dirty="0"/>
              <a:t>Quiz question involved the mass of C in CO</a:t>
            </a:r>
            <a:r>
              <a:rPr lang="en-US" sz="2400" baseline="-25000" dirty="0"/>
              <a:t>2</a:t>
            </a:r>
            <a:r>
              <a:rPr lang="en-US" sz="2400" dirty="0"/>
              <a:t>.</a:t>
            </a:r>
          </a:p>
          <a:p>
            <a:r>
              <a:rPr lang="en-US" sz="2400" dirty="0"/>
              <a:t>You will need to be able to go back and forth between mass of C and mass of CO</a:t>
            </a:r>
            <a:r>
              <a:rPr lang="en-US" sz="2400" baseline="-25000" dirty="0"/>
              <a:t>2</a:t>
            </a:r>
            <a:r>
              <a:rPr lang="en-US" sz="2400" dirty="0"/>
              <a:t> in this course.  </a:t>
            </a:r>
          </a:p>
        </p:txBody>
      </p:sp>
      <p:sp>
        <p:nvSpPr>
          <p:cNvPr id="5" name="Slide Number Placeholder 4"/>
          <p:cNvSpPr>
            <a:spLocks noGrp="1"/>
          </p:cNvSpPr>
          <p:nvPr>
            <p:ph type="sldNum" sz="quarter" idx="12"/>
          </p:nvPr>
        </p:nvSpPr>
        <p:spPr/>
        <p:txBody>
          <a:bodyPr/>
          <a:lstStyle/>
          <a:p>
            <a:fld id="{65C87A04-C735-2446-B1C2-8DD58B47DCAD}" type="slidenum">
              <a:rPr lang="en-US" smtClean="0"/>
              <a:pPr/>
              <a:t>7</a:t>
            </a:fld>
            <a:endParaRPr lang="en-US"/>
          </a:p>
        </p:txBody>
      </p:sp>
    </p:spTree>
    <p:extLst>
      <p:ext uri="{BB962C8B-B14F-4D97-AF65-F5344CB8AC3E}">
        <p14:creationId xmlns:p14="http://schemas.microsoft.com/office/powerpoint/2010/main" val="3402032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422" y="6527"/>
            <a:ext cx="8229600" cy="1143000"/>
          </a:xfrm>
        </p:spPr>
        <p:txBody>
          <a:bodyPr/>
          <a:lstStyle/>
          <a:p>
            <a:r>
              <a:rPr lang="en-US" dirty="0" err="1">
                <a:solidFill>
                  <a:srgbClr val="0000FF"/>
                </a:solidFill>
              </a:rPr>
              <a:t>Caldeira</a:t>
            </a:r>
            <a:r>
              <a:rPr lang="en-US" dirty="0">
                <a:solidFill>
                  <a:srgbClr val="0000FF"/>
                </a:solidFill>
              </a:rPr>
              <a:t>, 2012- Pre class reading</a:t>
            </a:r>
          </a:p>
        </p:txBody>
      </p:sp>
      <p:sp>
        <p:nvSpPr>
          <p:cNvPr id="3" name="Content Placeholder 2"/>
          <p:cNvSpPr>
            <a:spLocks noGrp="1"/>
          </p:cNvSpPr>
          <p:nvPr>
            <p:ph idx="1"/>
          </p:nvPr>
        </p:nvSpPr>
        <p:spPr>
          <a:xfrm>
            <a:off x="358422" y="888506"/>
            <a:ext cx="8638904" cy="1675074"/>
          </a:xfrm>
        </p:spPr>
        <p:txBody>
          <a:bodyPr>
            <a:normAutofit fontScale="92500"/>
          </a:bodyPr>
          <a:lstStyle/>
          <a:p>
            <a:pPr marL="0" indent="0" algn="ctr">
              <a:buNone/>
            </a:pPr>
            <a:r>
              <a:rPr lang="en-US" sz="3500" dirty="0">
                <a:latin typeface="Arial" charset="0"/>
                <a:ea typeface="Arial" charset="0"/>
                <a:cs typeface="Arial" charset="0"/>
              </a:rPr>
              <a:t>“One of the greatest uncertainties in climate prediction is the amount of CO</a:t>
            </a:r>
            <a:r>
              <a:rPr lang="en-US" sz="3500" baseline="-25000" dirty="0">
                <a:latin typeface="Arial" charset="0"/>
                <a:ea typeface="Arial" charset="0"/>
                <a:cs typeface="Arial" charset="0"/>
              </a:rPr>
              <a:t>2</a:t>
            </a:r>
            <a:r>
              <a:rPr lang="en-US" sz="3500" dirty="0">
                <a:latin typeface="Arial" charset="0"/>
                <a:ea typeface="Arial" charset="0"/>
                <a:cs typeface="Arial" charset="0"/>
              </a:rPr>
              <a:t> that will ultimately end up in the atmosphere”</a:t>
            </a:r>
          </a:p>
          <a:p>
            <a:pPr marL="0" indent="0">
              <a:buNone/>
            </a:pPr>
            <a:endParaRPr lang="en-US" dirty="0">
              <a:latin typeface="Arial" charset="0"/>
              <a:ea typeface="Arial" charset="0"/>
              <a:cs typeface="Arial" charset="0"/>
            </a:endParaRPr>
          </a:p>
          <a:p>
            <a:pPr marL="0" indent="0">
              <a:buNone/>
            </a:pPr>
            <a:endParaRPr lang="en-US" dirty="0"/>
          </a:p>
        </p:txBody>
      </p:sp>
      <p:sp>
        <p:nvSpPr>
          <p:cNvPr id="6" name="TextBox 5"/>
          <p:cNvSpPr txBox="1"/>
          <p:nvPr/>
        </p:nvSpPr>
        <p:spPr>
          <a:xfrm>
            <a:off x="427000" y="2563580"/>
            <a:ext cx="8092444" cy="2246769"/>
          </a:xfrm>
          <a:prstGeom prst="rect">
            <a:avLst/>
          </a:prstGeom>
          <a:noFill/>
        </p:spPr>
        <p:txBody>
          <a:bodyPr wrap="square" rtlCol="0">
            <a:spAutoFit/>
          </a:bodyPr>
          <a:lstStyle/>
          <a:p>
            <a:r>
              <a:rPr lang="en-US" sz="2000" b="1" dirty="0">
                <a:solidFill>
                  <a:srgbClr val="0000FF"/>
                </a:solidFill>
              </a:rPr>
              <a:t>Some text from the Dec 2015 Paris agreement: </a:t>
            </a:r>
          </a:p>
          <a:p>
            <a:r>
              <a:rPr lang="en-US" sz="2000" i="1" dirty="0">
                <a:solidFill>
                  <a:srgbClr val="0000FF"/>
                </a:solidFill>
              </a:rPr>
              <a:t>Emphasizing </a:t>
            </a:r>
            <a:r>
              <a:rPr lang="en-US" sz="2000" dirty="0">
                <a:solidFill>
                  <a:srgbClr val="0000FF"/>
                </a:solidFill>
              </a:rPr>
              <a:t>with serious concern the urgent need to address the significant gap between the aggregate effect of Parties’ mitigation pledges in terms of global annual emissions of greenhouse gases by 2020 and aggregate emission pathways consistent with holding the increase in the global average temperature to well below 2 °C above pre-industrial levels and pursuing efforts to limit the temperature increase to 1.5 °C, </a:t>
            </a:r>
          </a:p>
        </p:txBody>
      </p:sp>
      <p:pic>
        <p:nvPicPr>
          <p:cNvPr id="4" name="Picture 3"/>
          <p:cNvPicPr>
            <a:picLocks noChangeAspect="1"/>
          </p:cNvPicPr>
          <p:nvPr/>
        </p:nvPicPr>
        <p:blipFill>
          <a:blip r:embed="rId3"/>
          <a:stretch>
            <a:fillRect/>
          </a:stretch>
        </p:blipFill>
        <p:spPr>
          <a:xfrm>
            <a:off x="3989119" y="4810349"/>
            <a:ext cx="5154881" cy="2047651"/>
          </a:xfrm>
          <a:prstGeom prst="rect">
            <a:avLst/>
          </a:prstGeom>
        </p:spPr>
      </p:pic>
      <p:sp>
        <p:nvSpPr>
          <p:cNvPr id="5" name="Slide Number Placeholder 4"/>
          <p:cNvSpPr>
            <a:spLocks noGrp="1"/>
          </p:cNvSpPr>
          <p:nvPr>
            <p:ph type="sldNum" sz="quarter" idx="12"/>
          </p:nvPr>
        </p:nvSpPr>
        <p:spPr/>
        <p:txBody>
          <a:bodyPr/>
          <a:lstStyle/>
          <a:p>
            <a:fld id="{65C87A04-C735-2446-B1C2-8DD58B47DCAD}" type="slidenum">
              <a:rPr lang="en-US" smtClean="0"/>
              <a:pPr/>
              <a:t>8</a:t>
            </a:fld>
            <a:endParaRPr lang="en-US"/>
          </a:p>
        </p:txBody>
      </p:sp>
    </p:spTree>
    <p:extLst>
      <p:ext uri="{BB962C8B-B14F-4D97-AF65-F5344CB8AC3E}">
        <p14:creationId xmlns:p14="http://schemas.microsoft.com/office/powerpoint/2010/main" val="2001458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758392" y="1190424"/>
            <a:ext cx="7239000" cy="3759200"/>
          </a:xfrm>
          <a:prstGeom prst="rect">
            <a:avLst/>
          </a:prstGeom>
        </p:spPr>
      </p:pic>
      <p:sp>
        <p:nvSpPr>
          <p:cNvPr id="6" name="TextBox 5"/>
          <p:cNvSpPr txBox="1"/>
          <p:nvPr/>
        </p:nvSpPr>
        <p:spPr>
          <a:xfrm>
            <a:off x="6276547" y="6519648"/>
            <a:ext cx="2858475" cy="338554"/>
          </a:xfrm>
          <a:prstGeom prst="rect">
            <a:avLst/>
          </a:prstGeom>
          <a:noFill/>
        </p:spPr>
        <p:txBody>
          <a:bodyPr wrap="none" rtlCol="0">
            <a:spAutoFit/>
          </a:bodyPr>
          <a:lstStyle/>
          <a:p>
            <a:r>
              <a:rPr lang="en-US" sz="1600" dirty="0"/>
              <a:t>Figure: Cronin &amp; Gonzalez, 2007</a:t>
            </a:r>
          </a:p>
        </p:txBody>
      </p:sp>
      <p:sp>
        <p:nvSpPr>
          <p:cNvPr id="4" name="TextBox 3"/>
          <p:cNvSpPr txBox="1"/>
          <p:nvPr/>
        </p:nvSpPr>
        <p:spPr>
          <a:xfrm>
            <a:off x="310672" y="359427"/>
            <a:ext cx="8316402" cy="830997"/>
          </a:xfrm>
          <a:prstGeom prst="rect">
            <a:avLst/>
          </a:prstGeom>
          <a:noFill/>
        </p:spPr>
        <p:txBody>
          <a:bodyPr wrap="square" rtlCol="0">
            <a:spAutoFit/>
          </a:bodyPr>
          <a:lstStyle/>
          <a:p>
            <a:r>
              <a:rPr lang="en-US" sz="2400" dirty="0">
                <a:solidFill>
                  <a:srgbClr val="0000FF"/>
                </a:solidFill>
              </a:rPr>
              <a:t>We’ll work with this plot during class.  See post-class slides for more.  </a:t>
            </a:r>
            <a:endParaRPr lang="en-US" sz="2400" dirty="0"/>
          </a:p>
        </p:txBody>
      </p:sp>
      <p:sp>
        <p:nvSpPr>
          <p:cNvPr id="2" name="Slide Number Placeholder 1"/>
          <p:cNvSpPr>
            <a:spLocks noGrp="1"/>
          </p:cNvSpPr>
          <p:nvPr>
            <p:ph type="sldNum" sz="quarter" idx="12"/>
          </p:nvPr>
        </p:nvSpPr>
        <p:spPr/>
        <p:txBody>
          <a:bodyPr/>
          <a:lstStyle/>
          <a:p>
            <a:fld id="{65C87A04-C735-2446-B1C2-8DD58B47DCAD}" type="slidenum">
              <a:rPr lang="en-US" smtClean="0"/>
              <a:pPr/>
              <a:t>9</a:t>
            </a:fld>
            <a:endParaRPr lang="en-US"/>
          </a:p>
        </p:txBody>
      </p:sp>
    </p:spTree>
    <p:extLst>
      <p:ext uri="{BB962C8B-B14F-4D97-AF65-F5344CB8AC3E}">
        <p14:creationId xmlns:p14="http://schemas.microsoft.com/office/powerpoint/2010/main" val="1591462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a:solidFill>
            <a:srgbClr val="800000"/>
          </a:solidFill>
          <a:tailEnd type="arrow"/>
        </a:ln>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14331</TotalTime>
  <Words>2502</Words>
  <Application>Microsoft Macintosh PowerPoint</Application>
  <PresentationFormat>On-screen Show (4:3)</PresentationFormat>
  <Paragraphs>306</Paragraphs>
  <Slides>22</Slides>
  <Notes>21</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22</vt:i4>
      </vt:variant>
    </vt:vector>
  </HeadingPairs>
  <TitlesOfParts>
    <vt:vector size="27" baseType="lpstr">
      <vt:lpstr>Arial</vt:lpstr>
      <vt:lpstr>Calibri</vt:lpstr>
      <vt:lpstr>Wingdings</vt:lpstr>
      <vt:lpstr>Office Theme</vt:lpstr>
      <vt:lpstr>Equation</vt:lpstr>
      <vt:lpstr>PowerPoint Presentation</vt:lpstr>
      <vt:lpstr>Climate news</vt:lpstr>
      <vt:lpstr>Question: Why don’t we put the answers to the clicker questions up on canvas?</vt:lpstr>
      <vt:lpstr>PowerPoint Presentation</vt:lpstr>
      <vt:lpstr>PowerPoint Presentation</vt:lpstr>
      <vt:lpstr>More on buoyancy</vt:lpstr>
      <vt:lpstr>PowerPoint Presentation</vt:lpstr>
      <vt:lpstr>Caldeira, 2012- Pre class reading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 Harris</dc:creator>
  <cp:lastModifiedBy>Philip Austin</cp:lastModifiedBy>
  <cp:revision>269</cp:revision>
  <cp:lastPrinted>2020-01-09T13:57:41Z</cp:lastPrinted>
  <dcterms:created xsi:type="dcterms:W3CDTF">2012-09-13T19:42:01Z</dcterms:created>
  <dcterms:modified xsi:type="dcterms:W3CDTF">2020-01-14T18:45:40Z</dcterms:modified>
</cp:coreProperties>
</file>

<file path=docProps/thumbnail.jpeg>
</file>